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3"/>
  </p:notesMasterIdLst>
  <p:sldIdLst>
    <p:sldId id="256" r:id="rId3"/>
    <p:sldId id="312" r:id="rId4"/>
    <p:sldId id="317" r:id="rId5"/>
    <p:sldId id="316" r:id="rId6"/>
    <p:sldId id="315" r:id="rId7"/>
    <p:sldId id="339" r:id="rId8"/>
    <p:sldId id="340" r:id="rId9"/>
    <p:sldId id="341" r:id="rId10"/>
    <p:sldId id="342" r:id="rId11"/>
    <p:sldId id="343" r:id="rId12"/>
    <p:sldId id="314" r:id="rId13"/>
    <p:sldId id="319" r:id="rId14"/>
    <p:sldId id="321" r:id="rId15"/>
    <p:sldId id="323" r:id="rId16"/>
    <p:sldId id="322" r:id="rId17"/>
    <p:sldId id="272" r:id="rId18"/>
    <p:sldId id="337" r:id="rId19"/>
    <p:sldId id="324" r:id="rId20"/>
    <p:sldId id="325" r:id="rId21"/>
    <p:sldId id="291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144">
          <p15:clr>
            <a:srgbClr val="A4A3A4"/>
          </p15:clr>
        </p15:guide>
        <p15:guide id="4" pos="561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54" d="100"/>
          <a:sy n="154" d="100"/>
        </p:scale>
        <p:origin x="2004" y="144"/>
      </p:cViewPr>
      <p:guideLst>
        <p:guide orient="horz" pos="2160"/>
        <p:guide pos="2880"/>
        <p:guide pos="144"/>
        <p:guide pos="56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E24A8-2545-4C2C-A3F0-1337F2542AE0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19DCB5-ACC1-438C-8947-EE5EF44923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219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9DCB5-ACC1-438C-8947-EE5EF44923A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42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2325" y="762000"/>
            <a:ext cx="5111675" cy="2667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810000"/>
            <a:ext cx="5105400" cy="213360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lowing tech background 3d ,LO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5555" r="7778"/>
          <a:stretch/>
        </p:blipFill>
        <p:spPr>
          <a:xfrm>
            <a:off x="4495800" y="1368911"/>
            <a:ext cx="3888889" cy="3888889"/>
          </a:xfrm>
          <a:prstGeom prst="roundRect">
            <a:avLst>
              <a:gd name="adj" fmla="val 8644"/>
            </a:avLst>
          </a:prstGeom>
          <a:ln>
            <a:noFill/>
          </a:ln>
          <a:effectLst>
            <a:reflection blurRad="6350" stA="15000" endPos="50000" dist="635000" dir="5400000" sy="-100000" algn="bl" rotWithShape="0"/>
          </a:effectLst>
          <a:scene3d>
            <a:camera prst="perspectiveRelaxed" fov="6900000">
              <a:rot lat="23995" lon="3210004" rev="21299988"/>
            </a:camera>
            <a:lightRig rig="chilly" dir="t"/>
          </a:scene3d>
          <a:sp3d extrusionH="635000" prstMaterial="powder">
            <a:bevelT w="0" h="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284765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403874"/>
            <a:ext cx="7239000" cy="4876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29705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19800" y="1371600"/>
            <a:ext cx="1828800" cy="4953000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1600"/>
            <a:ext cx="5791200" cy="49530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73562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1499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929187"/>
            <a:ext cx="5105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733800"/>
            <a:ext cx="5105400" cy="11953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lowing tech background 3d ,LO2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5555" r="7778"/>
          <a:stretch/>
        </p:blipFill>
        <p:spPr>
          <a:xfrm>
            <a:off x="4495800" y="1368911"/>
            <a:ext cx="3888889" cy="3888889"/>
          </a:xfrm>
          <a:prstGeom prst="roundRect">
            <a:avLst>
              <a:gd name="adj" fmla="val 8644"/>
            </a:avLst>
          </a:prstGeom>
          <a:ln>
            <a:noFill/>
          </a:ln>
          <a:effectLst>
            <a:reflection blurRad="6350" stA="15000" endPos="50000" dist="635000" dir="5400000" sy="-100000" algn="bl" rotWithShape="0"/>
          </a:effectLst>
          <a:scene3d>
            <a:camera prst="perspectiveRelaxed" fov="6900000">
              <a:rot lat="23995" lon="3210004" rev="21299988"/>
            </a:camera>
            <a:lightRig rig="chilly" dir="t"/>
          </a:scene3d>
          <a:sp3d extrusionH="635000" prstMaterial="powder">
            <a:bevelT w="0" h="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03105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798637"/>
            <a:ext cx="4267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98637"/>
            <a:ext cx="4267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333229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733550"/>
            <a:ext cx="42687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373312"/>
            <a:ext cx="42687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2703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2703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092948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95544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14179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6958"/>
            <a:ext cx="32369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71600"/>
            <a:ext cx="3968750" cy="490907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371600"/>
            <a:ext cx="3236913" cy="491360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052644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3000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38828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wm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ideo" Target="../media/media1.wm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762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403874"/>
            <a:ext cx="8686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256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68D13-5EF5-42B0-A8BE-ADA17887028F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373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lowing tech background 3d ,LO2.wmv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 rotWithShape="1">
          <a:blip r:embed="rId16" cstate="print"/>
          <a:srcRect l="25555" r="7778"/>
          <a:stretch/>
        </p:blipFill>
        <p:spPr>
          <a:xfrm>
            <a:off x="7239000" y="152400"/>
            <a:ext cx="1600200" cy="1600200"/>
          </a:xfrm>
          <a:prstGeom prst="roundRect">
            <a:avLst>
              <a:gd name="adj" fmla="val 18055"/>
            </a:avLst>
          </a:prstGeom>
          <a:ln>
            <a:noFill/>
          </a:ln>
          <a:effectLst/>
          <a:scene3d>
            <a:camera prst="perspectiveRelaxed" fov="7200000">
              <a:rot lat="23995" lon="3210004" rev="21299988"/>
            </a:camera>
            <a:lightRig rig="chilly" dir="t">
              <a:rot lat="0" lon="0" rev="0"/>
            </a:lightRig>
          </a:scene3d>
          <a:sp3d extrusionH="254000" prstMaterial="powder">
            <a:bevelT w="0" h="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16082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2325" y="692696"/>
            <a:ext cx="5111675" cy="2667000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ru-RU" sz="2800" dirty="0">
                <a:solidFill>
                  <a:prstClr val="white"/>
                </a:solidFill>
                <a:effectLst/>
                <a:latin typeface="Times New Roman"/>
                <a:ea typeface="+mn-ea"/>
                <a:cs typeface="+mn-cs"/>
              </a:rPr>
              <a:t> </a:t>
            </a:r>
            <a:br>
              <a:rPr lang="ru-RU" sz="2800" dirty="0">
                <a:solidFill>
                  <a:prstClr val="white"/>
                </a:solidFill>
                <a:effectLst/>
                <a:latin typeface="Times New Roman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22030" y="404664"/>
            <a:ext cx="8229600" cy="2795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СПб ГБУЗ «Детская городская поликлиника №17»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47728"/>
            <a:ext cx="5245130" cy="316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551966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76200"/>
            <a:ext cx="7799784" cy="1143000"/>
          </a:xfrm>
        </p:spPr>
        <p:txBody>
          <a:bodyPr>
            <a:noAutofit/>
          </a:bodyPr>
          <a:lstStyle/>
          <a:p>
            <a:pPr algn="ctr"/>
            <a:r>
              <a:rPr lang="ru-RU" sz="3500" u="sng" dirty="0">
                <a:latin typeface="Arial" panose="020B0604020202020204" pitchFamily="34" charset="0"/>
                <a:cs typeface="Arial" panose="020B0604020202020204" pitchFamily="34" charset="0"/>
              </a:rPr>
              <a:t>Консультативно-диагностическое отделение</a:t>
            </a:r>
            <a:endParaRPr lang="ru-RU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7CCD64-680C-48A3-8A97-7E1D5F9A57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40" y="1628800"/>
            <a:ext cx="7799784" cy="51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41396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Педиатрический кабинет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72731"/>
            <a:ext cx="8568952" cy="4772337"/>
          </a:xfrm>
        </p:spPr>
      </p:pic>
    </p:spTree>
    <p:extLst>
      <p:ext uri="{BB962C8B-B14F-4D97-AF65-F5344CB8AC3E}">
        <p14:creationId xmlns:p14="http://schemas.microsoft.com/office/powerpoint/2010/main" val="1123961709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Кабинет врача-офтальмолога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44824"/>
            <a:ext cx="8355707" cy="5013176"/>
          </a:xfrm>
        </p:spPr>
      </p:pic>
    </p:spTree>
    <p:extLst>
      <p:ext uri="{BB962C8B-B14F-4D97-AF65-F5344CB8AC3E}">
        <p14:creationId xmlns:p14="http://schemas.microsoft.com/office/powerpoint/2010/main" val="2302698537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Arial" panose="020B0604020202020204" pitchFamily="34" charset="0"/>
              </a:rPr>
              <a:t>Рентгеновское отделение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26" y="1988840"/>
            <a:ext cx="7946552" cy="4450584"/>
          </a:xfrm>
        </p:spPr>
      </p:pic>
    </p:spTree>
    <p:extLst>
      <p:ext uri="{BB962C8B-B14F-4D97-AF65-F5344CB8AC3E}">
        <p14:creationId xmlns:p14="http://schemas.microsoft.com/office/powerpoint/2010/main" val="1976410878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76" y="1714488"/>
            <a:ext cx="7459845" cy="4714908"/>
          </a:xfrm>
        </p:spPr>
      </p:pic>
      <p:sp>
        <p:nvSpPr>
          <p:cNvPr id="6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Кабинет ультразвуковой диагностики</a:t>
            </a:r>
          </a:p>
        </p:txBody>
      </p:sp>
    </p:spTree>
    <p:extLst>
      <p:ext uri="{BB962C8B-B14F-4D97-AF65-F5344CB8AC3E}">
        <p14:creationId xmlns:p14="http://schemas.microsoft.com/office/powerpoint/2010/main" val="3646408859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Физиотерапевтическое отделение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88608"/>
            <a:ext cx="4267200" cy="4146021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88609"/>
            <a:ext cx="4176464" cy="4146244"/>
          </a:xfrm>
        </p:spPr>
      </p:pic>
    </p:spTree>
    <p:extLst>
      <p:ext uri="{BB962C8B-B14F-4D97-AF65-F5344CB8AC3E}">
        <p14:creationId xmlns:p14="http://schemas.microsoft.com/office/powerpoint/2010/main" val="123245754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536" y="1412776"/>
            <a:ext cx="7128792" cy="107099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здоровья для детей по формированию здорового образа жизни, включая сокращение потребления алкоголя и табака</a:t>
            </a: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1" y="2681587"/>
            <a:ext cx="4464496" cy="351235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479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5" y="2681586"/>
            <a:ext cx="4300364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315620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Клинико-диагностическая лаборатория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61419"/>
            <a:ext cx="4267200" cy="3200400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61419"/>
            <a:ext cx="4267200" cy="3200400"/>
          </a:xfrm>
        </p:spPr>
      </p:pic>
    </p:spTree>
    <p:extLst>
      <p:ext uri="{BB962C8B-B14F-4D97-AF65-F5344CB8AC3E}">
        <p14:creationId xmlns:p14="http://schemas.microsoft.com/office/powerpoint/2010/main" val="287361900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Дневной стационар неврологического профиля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92896"/>
            <a:ext cx="4256927" cy="349922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230" y="2492896"/>
            <a:ext cx="4499992" cy="349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59293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24944"/>
            <a:ext cx="3744416" cy="328916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Районное диагностическое гастроэнтерологическое отделение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924944"/>
            <a:ext cx="4392488" cy="335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49715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Руководство поликлиники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03874"/>
            <a:ext cx="9036496" cy="545412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60848"/>
            <a:ext cx="4032448" cy="31276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5373216"/>
            <a:ext cx="4153544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врач 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Корнилова Эльмира Григорьевна-врач высшей квалификационной категории, 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отличник здравоохранения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49" y="2060848"/>
            <a:ext cx="4186808" cy="31401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61159" y="5385628"/>
            <a:ext cx="4186808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главного врача по медицинской части 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Горнова Татьяна Анатольевна-врач высшей квалификационной категории</a:t>
            </a:r>
          </a:p>
        </p:txBody>
      </p:sp>
    </p:spTree>
    <p:extLst>
      <p:ext uri="{BB962C8B-B14F-4D97-AF65-F5344CB8AC3E}">
        <p14:creationId xmlns:p14="http://schemas.microsoft.com/office/powerpoint/2010/main" val="2922049420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79512" y="404664"/>
            <a:ext cx="847211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СПб ГБУЗ «Детская городская поликлиника №17» 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1560" y="5301208"/>
            <a:ext cx="6689576" cy="1296144"/>
          </a:xfrm>
        </p:spPr>
        <p:txBody>
          <a:bodyPr/>
          <a:lstStyle/>
          <a:p>
            <a:r>
              <a:rPr lang="ru-RU" dirty="0"/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760271784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1916832"/>
            <a:ext cx="9144000" cy="2839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50000"/>
              </a:lnSpc>
            </a:pP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своей деятельностью обеспечивает первичную медико-санитарная помощь детям от 0 до 18 лет, численность населения на 01.01.2019г. составляет 14 500 человек</a:t>
            </a:r>
          </a:p>
          <a:p>
            <a:pPr indent="228600" algn="just">
              <a:lnSpc>
                <a:spcPct val="150000"/>
              </a:lnSpc>
            </a:pP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Развернуто 17 педиатрических участков. Организованно медицинское обслуживание в 24 образовательных учреждений и автодорожного колледжа. </a:t>
            </a:r>
          </a:p>
          <a:p>
            <a:pPr indent="228600" algn="just">
              <a:lnSpc>
                <a:spcPct val="150000"/>
              </a:lnSpc>
            </a:pP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численность детского населения, получающего специализированную медицинскую помощь составляет около 20 000 человек за счет населения микрорайона </a:t>
            </a:r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Северная долина</a:t>
            </a:r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u-RU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7239000" cy="1143000"/>
          </a:xfrm>
        </p:spPr>
        <p:txBody>
          <a:bodyPr>
            <a:noAutofit/>
          </a:bodyPr>
          <a:lstStyle/>
          <a:p>
            <a:pPr algn="ctr"/>
            <a:br>
              <a:rPr lang="ru-RU" sz="2800" dirty="0"/>
            </a:br>
            <a:endParaRPr lang="ru-RU" sz="28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28600" y="260648"/>
            <a:ext cx="8807896" cy="100811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/>
              <a:t>Санкт-Петербургское государственное бюджетное учреждение «Детская городская поликлиника № 17»</a:t>
            </a:r>
          </a:p>
        </p:txBody>
      </p:sp>
    </p:spTree>
    <p:extLst>
      <p:ext uri="{BB962C8B-B14F-4D97-AF65-F5344CB8AC3E}">
        <p14:creationId xmlns:p14="http://schemas.microsoft.com/office/powerpoint/2010/main" val="3939256347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28600" y="-171400"/>
            <a:ext cx="7239000" cy="1390600"/>
          </a:xfrm>
        </p:spPr>
        <p:txBody>
          <a:bodyPr>
            <a:noAutofit/>
          </a:bodyPr>
          <a:lstStyle/>
          <a:p>
            <a:pPr algn="ctr"/>
            <a:br>
              <a:rPr lang="ru-RU" sz="2000" dirty="0">
                <a:effectLst/>
                <a:latin typeface="Times New Roman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Детская городская поликлиника №17 Выборгского района  Санкт-Петербурга является государственным бюджетным учреждением и предназначена для оказания первичной и специализированной медико-санитарной  помощи детскому населению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28600" y="1403874"/>
            <a:ext cx="8087816" cy="4876800"/>
          </a:xfrm>
        </p:spPr>
        <p:txBody>
          <a:bodyPr/>
          <a:lstStyle/>
          <a:p>
            <a:pPr marL="0" lvl="0" indent="0">
              <a:buNone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учреждении имеются все необходимые условия для оказания медицинской помощи в соответствии с Территориальной программой ОМС по гарантированному объему оказания бесплатной медицинской помощи в рамках базовой  программы  ОМС.</a:t>
            </a:r>
          </a:p>
          <a:p>
            <a:pPr marL="0" lvl="0" indent="0" algn="just">
              <a:buNone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Обновлена материально-техническая база, закуплено новое современное оборудование, смонтирована локальная сеть, осуществлена компьютеризация рабочих мест кабинетов. С 2018 года внедрена система распределения потока пациентов, увеличился электронный документооборот, работа в электронной карте петербуржца.</a:t>
            </a:r>
          </a:p>
          <a:p>
            <a:pPr marL="0" lvl="0" indent="0" algn="just">
              <a:buNone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Организована работа кабинета неотложной помощи. Оборудована комната для кормления , зона ожидания и игровая зона для детей.</a:t>
            </a:r>
          </a:p>
          <a:p>
            <a:pPr marL="0" lvl="0" indent="0" algn="just">
              <a:buNone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68754"/>
            <a:ext cx="4536504" cy="30689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3" y="3775998"/>
            <a:ext cx="4248473" cy="306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526104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</a:rPr>
              <a:t>Структура поликлиники</a:t>
            </a:r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0" y="1340768"/>
            <a:ext cx="8915400" cy="5832648"/>
          </a:xfrm>
        </p:spPr>
        <p:txBody>
          <a:bodyPr>
            <a:noAutofit/>
          </a:bodyPr>
          <a:lstStyle/>
          <a:p>
            <a:r>
              <a:rPr lang="ru-RU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Информационно-аналитическое отделение</a:t>
            </a:r>
          </a:p>
          <a:p>
            <a:r>
              <a:rPr lang="ru-RU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Профилактическое отделение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отделение медико-социальной помощи, </a:t>
            </a:r>
          </a:p>
          <a:p>
            <a:pPr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Центр здоровья детей по формированию здорового образа жизни, включая     сокращённое потребления алкоголя и табака, прививочный кабинет,  кабинет здорового ребенка</a:t>
            </a:r>
          </a:p>
          <a:p>
            <a:r>
              <a:rPr lang="ru-RU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Консультативно-диагностическое отделение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кабинеты  врачей-педиатров участковых, кабинеты врачей-специалистов, клинико-диагностическая лаборатория, рентгеновское отделение, кабинеты ультразвуковой диагностики, физиотерапевтическое отделение , кабинет лечебной физкультуры, массажа, процедурная, кабинет неотложной помощи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организации медицинской помощи несовершеннолетним в образовательных  организациях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Районное диагностическое гастроэнтерологическое отделение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Дневной неврологический стационар</a:t>
            </a:r>
          </a:p>
          <a:p>
            <a:pPr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459850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</a:rPr>
              <a:t>Структура поликлиники</a:t>
            </a:r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0" y="1340768"/>
            <a:ext cx="8915400" cy="58326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Информационно-аналитическое отделение</a:t>
            </a:r>
          </a:p>
          <a:p>
            <a:pPr marL="0" indent="0" algn="ctr">
              <a:buNone/>
            </a:pPr>
            <a:endParaRPr lang="ru-RU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348879"/>
            <a:ext cx="5616624" cy="434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736197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76200"/>
            <a:ext cx="7740352" cy="1264568"/>
          </a:xfrm>
        </p:spPr>
        <p:txBody>
          <a:bodyPr>
            <a:noAutofit/>
          </a:bodyPr>
          <a:lstStyle/>
          <a:p>
            <a:pPr algn="ctr"/>
            <a:r>
              <a:rPr lang="ru-RU" sz="3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Профилактическое отделение </a:t>
            </a:r>
            <a:endParaRPr lang="ru-RU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07504" y="3501008"/>
            <a:ext cx="4268788" cy="3203663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51084" y="3499817"/>
            <a:ext cx="4270375" cy="32048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504" y="2611056"/>
            <a:ext cx="4559424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Обследование сердечно-сосудистой системы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32040" y="2611056"/>
            <a:ext cx="3960440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функции внешнего дыхания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1410727"/>
            <a:ext cx="77048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здоровья для детей по формированию здорового образа жизни, включая сокращение потребления алкоголя и табака</a:t>
            </a:r>
          </a:p>
        </p:txBody>
      </p:sp>
    </p:spTree>
    <p:extLst>
      <p:ext uri="{BB962C8B-B14F-4D97-AF65-F5344CB8AC3E}">
        <p14:creationId xmlns:p14="http://schemas.microsoft.com/office/powerpoint/2010/main" val="436645348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Профилактическое отделение </a:t>
            </a:r>
            <a:endParaRPr lang="ru-RU" sz="3500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23407" y="2708920"/>
            <a:ext cx="4268788" cy="639762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40000" lnSpcReduction="20000"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регуляторных возможностей организма</a:t>
            </a:r>
            <a:br>
              <a:rPr lang="ru-RU" dirty="0"/>
            </a:b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23407" y="3501008"/>
            <a:ext cx="4268788" cy="3203663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quarter" idx="3"/>
          </p:nvPr>
        </p:nvSpPr>
        <p:spPr>
          <a:xfrm>
            <a:off x="4630878" y="2708920"/>
            <a:ext cx="4270375" cy="639762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Биоимпендансметрия-определение состава тела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4008" y="3501008"/>
            <a:ext cx="4270375" cy="32007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528" y="1476650"/>
            <a:ext cx="74888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здоровья для детей по формированию здорового образа жизни, включая сокращение потребления алкоголя и табака</a:t>
            </a:r>
          </a:p>
        </p:txBody>
      </p:sp>
    </p:spTree>
    <p:extLst>
      <p:ext uri="{BB962C8B-B14F-4D97-AF65-F5344CB8AC3E}">
        <p14:creationId xmlns:p14="http://schemas.microsoft.com/office/powerpoint/2010/main" val="2832391725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Профилактическое отделение </a:t>
            </a:r>
            <a:endParaRPr lang="ru-RU" sz="3500" dirty="0"/>
          </a:p>
        </p:txBody>
      </p:sp>
      <p:sp>
        <p:nvSpPr>
          <p:cNvPr id="12" name="TextBox 11"/>
          <p:cNvSpPr txBox="1"/>
          <p:nvPr/>
        </p:nvSpPr>
        <p:spPr>
          <a:xfrm>
            <a:off x="323528" y="1916832"/>
            <a:ext cx="87849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медико-социальной помощи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организации медицинской помощи несовершеннолетним в образовательных учреждениях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Прививочный кабинет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здорового ребенка </a:t>
            </a:r>
          </a:p>
        </p:txBody>
      </p:sp>
    </p:spTree>
    <p:extLst>
      <p:ext uri="{BB962C8B-B14F-4D97-AF65-F5344CB8AC3E}">
        <p14:creationId xmlns:p14="http://schemas.microsoft.com/office/powerpoint/2010/main" val="3394512081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PresentationPro_GlowingTechVide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108CE7F-80D9-4BBC-878F-C29D70550D1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0</TotalTime>
  <Words>431</Words>
  <Application>Microsoft Office PowerPoint</Application>
  <PresentationFormat>Экран (4:3)</PresentationFormat>
  <Paragraphs>56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PresentationPro_GlowingTechVideo</vt:lpstr>
      <vt:lpstr>  </vt:lpstr>
      <vt:lpstr>Руководство поликлиники</vt:lpstr>
      <vt:lpstr> </vt:lpstr>
      <vt:lpstr> Детская городская поликлиника №17 Выборгского района  Санкт-Петербурга является государственным бюджетным учреждением и предназначена для оказания первичной и специализированной медико-санитарной  помощи детскому населению</vt:lpstr>
      <vt:lpstr>Структура поликлиники</vt:lpstr>
      <vt:lpstr>Структура поликлиники</vt:lpstr>
      <vt:lpstr>Профилактическое отделение </vt:lpstr>
      <vt:lpstr>Профилактическое отделение </vt:lpstr>
      <vt:lpstr>Профилактическое отделение </vt:lpstr>
      <vt:lpstr>Консультативно-диагностическое отделение</vt:lpstr>
      <vt:lpstr>Педиатрический кабинет</vt:lpstr>
      <vt:lpstr>Кабинет врача-офтальмолога</vt:lpstr>
      <vt:lpstr>Рентгеновское отделение</vt:lpstr>
      <vt:lpstr>Кабинет ультразвуковой диагностики</vt:lpstr>
      <vt:lpstr>Физиотерапевтическое отделение</vt:lpstr>
      <vt:lpstr>Центр здоровья для детей по формированию здорового образа жизни, включая сокращение потребления алкоголя и табака</vt:lpstr>
      <vt:lpstr>Клинико-диагностическая лаборатория</vt:lpstr>
      <vt:lpstr>Дневной стационар неврологического профиля</vt:lpstr>
      <vt:lpstr>Районное диагностическое гастроэнтерологическое отделение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2014-04-16T05:14:52Z</dcterms:created>
  <dcterms:modified xsi:type="dcterms:W3CDTF">2022-04-01T06:19:57Z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TC018813529991</vt:lpwstr>
  </property>
</Properties>
</file>