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</p:sldMasterIdLst>
  <p:notesMasterIdLst>
    <p:notesMasterId r:id="rId31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3" d="100"/>
          <a:sy n="113" d="100"/>
        </p:scale>
        <p:origin x="162" y="-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Rockwell"/>
              </a:rPr>
              <a:t>Для перемещения страницы щёлкните мышью</a:t>
            </a: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30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30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30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30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32E6052D-8EFD-4FD8-9859-24F6A1D7A63F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148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07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0CA2A5E-8B24-4142-8251-71AE3D0FB98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1080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На отделении выполняют: флюорографическое исследование легких, маммографию, рентгенографию и рентгеноскопию.</a:t>
            </a:r>
          </a:p>
        </p:txBody>
      </p:sp>
      <p:sp>
        <p:nvSpPr>
          <p:cNvPr id="434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FA061B9-24C9-4A41-A45A-7DA90FC855B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1527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BE4D1F4-F140-418F-AFCF-2814ABD1B57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5760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4FEC309-9ECC-46DC-B3DD-CD8A4313653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0445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33DC1E9-10E5-484A-B3A5-916CAEEB1AC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7397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4738C90-917B-4307-92FA-14259AB293A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7522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Кабинет энцефалографии и соляная пещера.</a:t>
            </a:r>
          </a:p>
        </p:txBody>
      </p:sp>
      <p:sp>
        <p:nvSpPr>
          <p:cNvPr id="449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14BB6E5-B67F-48FF-8D29-84FA7F5E4F9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774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Располагается на Пражской улице д 12</a:t>
            </a:r>
          </a:p>
        </p:txBody>
      </p:sp>
      <p:sp>
        <p:nvSpPr>
          <p:cNvPr id="452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3539652-745B-4083-8B2E-87A45C9B5FC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6683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Современное оборудование </a:t>
            </a:r>
          </a:p>
        </p:txBody>
      </p:sp>
      <p:sp>
        <p:nvSpPr>
          <p:cNvPr id="455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62F716A-A7F7-4BD3-8D99-20003A51AFE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0209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58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AF5733B-C1F8-4A00-8773-A488487D8D5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5228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F248559-8D91-416C-B8A8-2D522AD7096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665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10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6E29438-A7A6-4F5F-8183-8586CB491D2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9004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10168B3-97E2-4ED3-9C62-2166D8B602B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9364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67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663869B-F7EA-4E53-8B37-209CA74D801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995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13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340B6D1-C444-4EE4-BC7B-133F85A76D7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6971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16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8C9A4A3-05EC-4EBC-B3F1-9D46ADDFEAB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5568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19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4FB3376-E7AB-4B6D-B7CC-31DA99231F1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052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Центр амбулаторной хирургии включает: кабинет врача-хирурга с перевязочной, операционный блок, кабинет врача-уролога с процедурной. На отделении оказывается экстренная и плановая хирургическая и урологическая помощь, проводятся амбулаторные оперативные вмешательства. Пациенты с заболеваниями сосудов конечностей, суставов и реконвалисценты травм направляются на лечение в дневной стационар или в отделение восстановительного лечения и реабилитации. Прием врачей-хирургов проводится без предварительной записи в порядке живой очереди. Прием врача-уролога проводится по предварительной записи по направлению участкового терапевта или врача-специалиста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274D965-6840-4C22-BC13-E94352E992A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236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4D2431A-B23B-4514-9616-5378EB52DCF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0396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В отделении функционируют кабинеты: физиоэлектролечения, водолечения, озокеритолечения, ингаляторий, массажа, механотерапии, психологической разгрузки, зал лечебной физкультуры и кинезотерапии.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AE67E99-935B-4451-BB66-6AE97F5DFA7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0196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Пациенты в водолечебницы проходят реабилитацию.</a:t>
            </a:r>
          </a:p>
        </p:txBody>
      </p:sp>
      <p:sp>
        <p:nvSpPr>
          <p:cNvPr id="431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1C6F9E5-C5DB-4073-B3FA-97CAF79B5E50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9219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7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0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1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1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5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5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5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5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9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0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0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0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164520" y="147240"/>
            <a:ext cx="8810640" cy="6564960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160">
            <a:solidFill>
              <a:schemeClr val="bg2">
                <a:tint val="78000"/>
                <a:satMod val="180000"/>
                <a:alpha val="88000"/>
              </a:schemeClr>
            </a:solidFill>
            <a:round/>
          </a:ln>
          <a:effectLst>
            <a:innerShdw blurRad="114300">
              <a:srgbClr val="000000"/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CustomShape 2"/>
          <p:cNvSpPr/>
          <p:nvPr/>
        </p:nvSpPr>
        <p:spPr>
          <a:xfrm>
            <a:off x="164520" y="146160"/>
            <a:ext cx="8814600" cy="2505240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160">
            <a:solidFill>
              <a:schemeClr val="bg2">
                <a:tint val="78000"/>
                <a:satMod val="180000"/>
                <a:alpha val="88000"/>
              </a:schemeClr>
            </a:solidFill>
            <a:round/>
          </a:ln>
          <a:effectLst>
            <a:innerShdw blurRad="114300">
              <a:srgbClr val="000000"/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464400" y="380880"/>
            <a:ext cx="8229240" cy="2209320"/>
          </a:xfrm>
          <a:prstGeom prst="rect">
            <a:avLst/>
          </a:prstGeom>
        </p:spPr>
        <p:txBody>
          <a:bodyPr lIns="45720" tIns="45000" rIns="228600" bIns="45000" anchor="b">
            <a:normAutofit/>
          </a:bodyPr>
          <a:lstStyle/>
          <a:p>
            <a:pPr algn="r">
              <a:lnSpc>
                <a:spcPct val="100000"/>
              </a:lnSpc>
            </a:pPr>
            <a:r>
              <a:rPr lang="ru-RU" sz="4800" b="0" strike="noStrike" spc="-1">
                <a:solidFill>
                  <a:srgbClr val="6C7442"/>
                </a:solidFill>
                <a:latin typeface="Rockwell"/>
              </a:rPr>
              <a:t>Образец заголовка</a:t>
            </a:r>
            <a:endParaRPr lang="ru-RU" sz="48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/>
          </p:nvPr>
        </p:nvSpPr>
        <p:spPr>
          <a:xfrm>
            <a:off x="5562720" y="6509160"/>
            <a:ext cx="3002040" cy="2739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04490DE4-7A82-47F3-BA31-FBE9DAF5C955}" type="datetime">
              <a:rPr lang="ru-RU" sz="1300" b="0" strike="noStrike" spc="-1">
                <a:solidFill>
                  <a:srgbClr val="F4F5E9"/>
                </a:solidFill>
                <a:latin typeface="Rockwell"/>
              </a:rPr>
              <a:t>08.02.2021</a:t>
            </a:fld>
            <a:endParaRPr lang="ru-RU" sz="13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38920" y="6509160"/>
            <a:ext cx="464040" cy="2739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DDB5EB78-9848-43DC-B9FC-1D1AE2CA2FE6}" type="slidenum">
              <a:rPr lang="ru-RU" sz="1600" b="0" strike="noStrike" spc="-1">
                <a:solidFill>
                  <a:srgbClr val="5D604D"/>
                </a:solidFill>
                <a:latin typeface="Rockwell"/>
              </a:rPr>
              <a:t>‹#›</a:t>
            </a:fld>
            <a:endParaRPr lang="ru-RU" sz="1600" b="0" strike="noStrike" spc="-1"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ftr"/>
          </p:nvPr>
        </p:nvSpPr>
        <p:spPr>
          <a:xfrm>
            <a:off x="1600200" y="6509160"/>
            <a:ext cx="3907080" cy="2739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300" b="0" strike="noStrike" spc="-1">
                <a:solidFill>
                  <a:srgbClr val="000000"/>
                </a:solidFill>
                <a:latin typeface="Rockwel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900" b="0" strike="noStrike" spc="-1">
                <a:solidFill>
                  <a:srgbClr val="000000"/>
                </a:solidFill>
                <a:latin typeface="Rockwel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164520" y="147240"/>
            <a:ext cx="8810640" cy="6564960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160">
            <a:solidFill>
              <a:schemeClr val="bg2">
                <a:tint val="78000"/>
                <a:satMod val="180000"/>
                <a:alpha val="88000"/>
              </a:schemeClr>
            </a:solidFill>
            <a:round/>
          </a:ln>
          <a:effectLst>
            <a:innerShdw blurRad="114300">
              <a:srgbClr val="000000"/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4" name="PlaceHolder 2"/>
          <p:cNvSpPr>
            <a:spLocks noGrp="1"/>
          </p:cNvSpPr>
          <p:nvPr>
            <p:ph type="dt"/>
          </p:nvPr>
        </p:nvSpPr>
        <p:spPr>
          <a:xfrm>
            <a:off x="5562720" y="6400800"/>
            <a:ext cx="3002040" cy="2739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8121E458-FFD3-4012-9994-090B503FC9D9}" type="datetime">
              <a:rPr lang="ru-RU" sz="1300" b="0" strike="noStrike" spc="-1">
                <a:solidFill>
                  <a:srgbClr val="F4F5E9"/>
                </a:solidFill>
                <a:latin typeface="Rockwell"/>
              </a:rPr>
              <a:t>08.02.2021</a:t>
            </a:fld>
            <a:endParaRPr lang="ru-RU" sz="1300" b="0" strike="noStrike" spc="-1"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ftr"/>
          </p:nvPr>
        </p:nvSpPr>
        <p:spPr>
          <a:xfrm>
            <a:off x="1295280" y="6400800"/>
            <a:ext cx="4212000" cy="2739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sldNum"/>
          </p:nvPr>
        </p:nvSpPr>
        <p:spPr>
          <a:xfrm>
            <a:off x="8638920" y="6514560"/>
            <a:ext cx="464040" cy="2739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D19173E4-26A3-4FA6-BADC-276F6DCBBD3B}" type="slidenum">
              <a:rPr lang="ru-RU" sz="1600" b="0" strike="noStrike" spc="-1">
                <a:solidFill>
                  <a:srgbClr val="626551"/>
                </a:solidFill>
                <a:latin typeface="Rockwell"/>
              </a:rPr>
              <a:t>‹#›</a:t>
            </a:fld>
            <a:endParaRPr lang="ru-RU" sz="1600" b="0" strike="noStrike" spc="-1"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Rockwell"/>
              </a:rPr>
              <a:t>Для правки текста заглавия щёлкните мышью</a:t>
            </a:r>
          </a:p>
        </p:txBody>
      </p:sp>
      <p:sp>
        <p:nvSpPr>
          <p:cNvPr id="48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300" b="0" strike="noStrike" spc="-1">
                <a:solidFill>
                  <a:srgbClr val="000000"/>
                </a:solidFill>
                <a:latin typeface="Rockwel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900" b="0" strike="noStrike" spc="-1">
                <a:solidFill>
                  <a:srgbClr val="000000"/>
                </a:solidFill>
                <a:latin typeface="Rockwel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164520" y="147240"/>
            <a:ext cx="8810640" cy="6564960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160">
            <a:solidFill>
              <a:schemeClr val="bg2">
                <a:tint val="78000"/>
                <a:satMod val="180000"/>
                <a:alpha val="88000"/>
              </a:schemeClr>
            </a:solidFill>
            <a:round/>
          </a:ln>
          <a:effectLst>
            <a:innerShdw blurRad="114300">
              <a:srgbClr val="000000"/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6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tIns="45000" bIns="45000" anchor="b"/>
          <a:lstStyle/>
          <a:p>
            <a:pPr marL="54720" algn="r">
              <a:lnSpc>
                <a:spcPct val="100000"/>
              </a:lnSpc>
            </a:pPr>
            <a:r>
              <a:rPr lang="ru-RU" sz="4600" b="0" strike="noStrike" spc="-1">
                <a:solidFill>
                  <a:srgbClr val="6C7442"/>
                </a:solidFill>
                <a:latin typeface="Rockwell"/>
              </a:rPr>
              <a:t>Образец заголовка</a:t>
            </a:r>
            <a:endParaRPr lang="ru-RU" sz="46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8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Образец текста</a:t>
            </a:r>
          </a:p>
          <a:p>
            <a:pPr marL="640080" lvl="1" indent="-228240">
              <a:lnSpc>
                <a:spcPct val="100000"/>
              </a:lnSpc>
              <a:spcBef>
                <a:spcPts val="400"/>
              </a:spcBef>
              <a:buClr>
                <a:srgbClr val="B0CCB0"/>
              </a:buClr>
              <a:buSzPct val="90000"/>
              <a:buFont typeface="Symbol" charset="2"/>
              <a:buChar char=""/>
            </a:pPr>
            <a:r>
              <a:rPr lang="ru-RU" sz="2600" b="0" strike="noStrike" spc="-1">
                <a:solidFill>
                  <a:srgbClr val="000000"/>
                </a:solidFill>
                <a:latin typeface="Rockwell"/>
              </a:rPr>
              <a:t>Второй уровень</a:t>
            </a:r>
          </a:p>
          <a:p>
            <a:pPr marL="822960" lvl="2" indent="-191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300" b="0" strike="noStrike" spc="-1">
                <a:solidFill>
                  <a:srgbClr val="000000"/>
                </a:solidFill>
                <a:latin typeface="Rockwell"/>
              </a:rPr>
              <a:t>Третий уровень</a:t>
            </a:r>
          </a:p>
          <a:p>
            <a:pPr marL="1005840" lvl="3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Четвертый уровень</a:t>
            </a:r>
          </a:p>
          <a:p>
            <a:pPr marL="1188720" lvl="4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1900" b="0" strike="noStrike" spc="-1">
                <a:solidFill>
                  <a:srgbClr val="000000"/>
                </a:solidFill>
                <a:latin typeface="Rockwell"/>
              </a:rPr>
              <a:t>Пятый уровень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457200" y="3938760"/>
            <a:ext cx="8229240" cy="21873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Образец текста</a:t>
            </a:r>
          </a:p>
          <a:p>
            <a:pPr marL="640080" lvl="1" indent="-228240">
              <a:lnSpc>
                <a:spcPct val="100000"/>
              </a:lnSpc>
              <a:spcBef>
                <a:spcPts val="400"/>
              </a:spcBef>
              <a:buClr>
                <a:srgbClr val="B0CCB0"/>
              </a:buClr>
              <a:buSzPct val="90000"/>
              <a:buFont typeface="Symbol" charset="2"/>
              <a:buChar char=""/>
            </a:pPr>
            <a:r>
              <a:rPr lang="ru-RU" sz="2600" b="0" strike="noStrike" spc="-1">
                <a:solidFill>
                  <a:srgbClr val="000000"/>
                </a:solidFill>
                <a:latin typeface="Rockwell"/>
              </a:rPr>
              <a:t>Второй уровень</a:t>
            </a:r>
          </a:p>
          <a:p>
            <a:pPr marL="822960" lvl="2" indent="-191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300" b="0" strike="noStrike" spc="-1">
                <a:solidFill>
                  <a:srgbClr val="000000"/>
                </a:solidFill>
                <a:latin typeface="Rockwell"/>
              </a:rPr>
              <a:t>Третий уровень</a:t>
            </a:r>
          </a:p>
          <a:p>
            <a:pPr marL="1005840" lvl="3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Четвертый уровень</a:t>
            </a:r>
          </a:p>
          <a:p>
            <a:pPr marL="1188720" lvl="4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1900" b="0" strike="noStrike" spc="-1">
                <a:solidFill>
                  <a:srgbClr val="000000"/>
                </a:solidFill>
                <a:latin typeface="Rockwell"/>
              </a:rPr>
              <a:t>Пятый уровень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dt"/>
          </p:nvPr>
        </p:nvSpPr>
        <p:spPr>
          <a:xfrm>
            <a:off x="5562720" y="6400800"/>
            <a:ext cx="3002040" cy="2739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ftr"/>
          </p:nvPr>
        </p:nvSpPr>
        <p:spPr>
          <a:xfrm>
            <a:off x="1295280" y="6400800"/>
            <a:ext cx="4212000" cy="2739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 type="sldNum"/>
          </p:nvPr>
        </p:nvSpPr>
        <p:spPr>
          <a:xfrm>
            <a:off x="8638920" y="6514560"/>
            <a:ext cx="464040" cy="2739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AF79E89D-9E57-4250-8210-A09211560FF8}" type="slidenum">
              <a:rPr lang="ru-RU" sz="1600" b="0" strike="noStrike" spc="-1">
                <a:solidFill>
                  <a:srgbClr val="626551"/>
                </a:solidFill>
                <a:latin typeface="Rockwell"/>
              </a:rPr>
              <a:t>‹#›</a:t>
            </a:fld>
            <a:endParaRPr lang="ru-RU" sz="16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164520" y="147240"/>
            <a:ext cx="8810640" cy="6564960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160">
            <a:solidFill>
              <a:schemeClr val="bg2">
                <a:tint val="78000"/>
                <a:satMod val="180000"/>
                <a:alpha val="88000"/>
              </a:schemeClr>
            </a:solidFill>
            <a:round/>
          </a:ln>
          <a:effectLst>
            <a:innerShdw blurRad="114300">
              <a:srgbClr val="000000"/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9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tIns="45000" bIns="45000" anchor="b"/>
          <a:lstStyle/>
          <a:p>
            <a:pPr marL="54720" algn="r">
              <a:lnSpc>
                <a:spcPct val="100000"/>
              </a:lnSpc>
            </a:pPr>
            <a:r>
              <a:rPr lang="ru-RU" sz="4600" b="0" strike="noStrike" spc="-1">
                <a:solidFill>
                  <a:srgbClr val="6C7442"/>
                </a:solidFill>
                <a:latin typeface="Rockwell"/>
              </a:rPr>
              <a:t>Образец заголовка</a:t>
            </a:r>
            <a:endParaRPr lang="ru-RU" sz="46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Образец текста</a:t>
            </a:r>
          </a:p>
          <a:p>
            <a:pPr marL="640080" lvl="1" indent="-228240">
              <a:lnSpc>
                <a:spcPct val="100000"/>
              </a:lnSpc>
              <a:spcBef>
                <a:spcPts val="400"/>
              </a:spcBef>
              <a:buClr>
                <a:srgbClr val="B0CCB0"/>
              </a:buClr>
              <a:buSzPct val="90000"/>
              <a:buFont typeface="Symbol" charset="2"/>
              <a:buChar char=""/>
            </a:pPr>
            <a:r>
              <a:rPr lang="ru-RU" sz="2600" b="0" strike="noStrike" spc="-1">
                <a:solidFill>
                  <a:srgbClr val="000000"/>
                </a:solidFill>
                <a:latin typeface="Rockwell"/>
              </a:rPr>
              <a:t>Второй уровень</a:t>
            </a:r>
          </a:p>
          <a:p>
            <a:pPr marL="822960" lvl="2" indent="-191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300" b="0" strike="noStrike" spc="-1">
                <a:solidFill>
                  <a:srgbClr val="000000"/>
                </a:solidFill>
                <a:latin typeface="Rockwell"/>
              </a:rPr>
              <a:t>Третий уровень</a:t>
            </a:r>
          </a:p>
          <a:p>
            <a:pPr marL="1005840" lvl="3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Четвертый уровень</a:t>
            </a:r>
          </a:p>
          <a:p>
            <a:pPr marL="1188720" lvl="4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1900" b="0" strike="noStrike" spc="-1">
                <a:solidFill>
                  <a:srgbClr val="000000"/>
                </a:solidFill>
                <a:latin typeface="Rockwell"/>
              </a:rPr>
              <a:t>Пятый уровень</a:t>
            </a: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218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Образец текста</a:t>
            </a:r>
          </a:p>
          <a:p>
            <a:pPr marL="640080" lvl="1" indent="-228240">
              <a:lnSpc>
                <a:spcPct val="100000"/>
              </a:lnSpc>
              <a:spcBef>
                <a:spcPts val="400"/>
              </a:spcBef>
              <a:buClr>
                <a:srgbClr val="B0CCB0"/>
              </a:buClr>
              <a:buSzPct val="90000"/>
              <a:buFont typeface="Symbol" charset="2"/>
              <a:buChar char=""/>
            </a:pPr>
            <a:r>
              <a:rPr lang="ru-RU" sz="2600" b="0" strike="noStrike" spc="-1">
                <a:solidFill>
                  <a:srgbClr val="000000"/>
                </a:solidFill>
                <a:latin typeface="Rockwell"/>
              </a:rPr>
              <a:t>Второй уровень</a:t>
            </a:r>
          </a:p>
          <a:p>
            <a:pPr marL="822960" lvl="2" indent="-191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300" b="0" strike="noStrike" spc="-1">
                <a:solidFill>
                  <a:srgbClr val="000000"/>
                </a:solidFill>
                <a:latin typeface="Rockwell"/>
              </a:rPr>
              <a:t>Третий уровень</a:t>
            </a:r>
          </a:p>
          <a:p>
            <a:pPr marL="1005840" lvl="3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Четвертый уровень</a:t>
            </a:r>
          </a:p>
          <a:p>
            <a:pPr marL="1188720" lvl="4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1900" b="0" strike="noStrike" spc="-1">
                <a:solidFill>
                  <a:srgbClr val="000000"/>
                </a:solidFill>
                <a:latin typeface="Rockwell"/>
              </a:rPr>
              <a:t>Пятый уровень</a:t>
            </a:r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4648320" y="3938760"/>
            <a:ext cx="4038120" cy="21873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Образец текста</a:t>
            </a:r>
          </a:p>
          <a:p>
            <a:pPr marL="640080" lvl="1" indent="-228240">
              <a:lnSpc>
                <a:spcPct val="100000"/>
              </a:lnSpc>
              <a:spcBef>
                <a:spcPts val="400"/>
              </a:spcBef>
              <a:buClr>
                <a:srgbClr val="B0CCB0"/>
              </a:buClr>
              <a:buSzPct val="90000"/>
              <a:buFont typeface="Symbol" charset="2"/>
              <a:buChar char=""/>
            </a:pPr>
            <a:r>
              <a:rPr lang="ru-RU" sz="2600" b="0" strike="noStrike" spc="-1">
                <a:solidFill>
                  <a:srgbClr val="000000"/>
                </a:solidFill>
                <a:latin typeface="Rockwell"/>
              </a:rPr>
              <a:t>Второй уровень</a:t>
            </a:r>
          </a:p>
          <a:p>
            <a:pPr marL="822960" lvl="2" indent="-191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300" b="0" strike="noStrike" spc="-1">
                <a:solidFill>
                  <a:srgbClr val="000000"/>
                </a:solidFill>
                <a:latin typeface="Rockwell"/>
              </a:rPr>
              <a:t>Третий уровень</a:t>
            </a:r>
          </a:p>
          <a:p>
            <a:pPr marL="1005840" lvl="3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Четвертый уровень</a:t>
            </a:r>
          </a:p>
          <a:p>
            <a:pPr marL="1188720" lvl="4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1900" b="0" strike="noStrike" spc="-1">
                <a:solidFill>
                  <a:srgbClr val="000000"/>
                </a:solidFill>
                <a:latin typeface="Rockwell"/>
              </a:rPr>
              <a:t>Пятый уровень</a:t>
            </a:r>
          </a:p>
        </p:txBody>
      </p:sp>
      <p:sp>
        <p:nvSpPr>
          <p:cNvPr id="133" name="PlaceHolder 6"/>
          <p:cNvSpPr>
            <a:spLocks noGrp="1"/>
          </p:cNvSpPr>
          <p:nvPr>
            <p:ph type="dt"/>
          </p:nvPr>
        </p:nvSpPr>
        <p:spPr>
          <a:xfrm>
            <a:off x="5562720" y="6400800"/>
            <a:ext cx="3002040" cy="2739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 type="ftr"/>
          </p:nvPr>
        </p:nvSpPr>
        <p:spPr>
          <a:xfrm>
            <a:off x="1295280" y="6400800"/>
            <a:ext cx="4212000" cy="2739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35" name="PlaceHolder 8"/>
          <p:cNvSpPr>
            <a:spLocks noGrp="1"/>
          </p:cNvSpPr>
          <p:nvPr>
            <p:ph type="sldNum"/>
          </p:nvPr>
        </p:nvSpPr>
        <p:spPr>
          <a:xfrm>
            <a:off x="8638920" y="6514560"/>
            <a:ext cx="464040" cy="2739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6400AF7F-30FF-449E-80E1-8F35FEC4973F}" type="slidenum">
              <a:rPr lang="ru-RU" sz="1600" b="0" strike="noStrike" spc="-1">
                <a:solidFill>
                  <a:srgbClr val="626551"/>
                </a:solidFill>
                <a:latin typeface="Rockwell"/>
              </a:rPr>
              <a:t>‹#›</a:t>
            </a:fld>
            <a:endParaRPr lang="ru-RU" sz="16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164520" y="147240"/>
            <a:ext cx="8810640" cy="6564960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160">
            <a:solidFill>
              <a:schemeClr val="bg2">
                <a:tint val="78000"/>
                <a:satMod val="180000"/>
                <a:alpha val="88000"/>
              </a:schemeClr>
            </a:solidFill>
            <a:round/>
          </a:ln>
          <a:effectLst>
            <a:innerShdw blurRad="114300">
              <a:srgbClr val="000000"/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3" name="CustomShape 2"/>
          <p:cNvSpPr/>
          <p:nvPr/>
        </p:nvSpPr>
        <p:spPr>
          <a:xfrm>
            <a:off x="5057640" y="1057680"/>
            <a:ext cx="3748680" cy="8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4" name="PlaceHolder 3"/>
          <p:cNvSpPr>
            <a:spLocks noGrp="1"/>
          </p:cNvSpPr>
          <p:nvPr>
            <p:ph type="title"/>
          </p:nvPr>
        </p:nvSpPr>
        <p:spPr>
          <a:xfrm>
            <a:off x="4962960" y="304920"/>
            <a:ext cx="3931560" cy="761760"/>
          </a:xfrm>
          <a:prstGeom prst="rect">
            <a:avLst/>
          </a:prstGeom>
        </p:spPr>
        <p:txBody>
          <a:bodyPr lIns="90000" tIns="45000" bIns="45000" anchor="b"/>
          <a:lstStyle/>
          <a:p>
            <a:pPr algn="r">
              <a:lnSpc>
                <a:spcPct val="100000"/>
              </a:lnSpc>
            </a:pPr>
            <a:r>
              <a:rPr lang="ru-RU" sz="2000" b="1" strike="noStrike" spc="-1">
                <a:solidFill>
                  <a:srgbClr val="6C7442"/>
                </a:solidFill>
                <a:latin typeface="Rockwell"/>
              </a:rPr>
              <a:t>Образец заголовка</a:t>
            </a:r>
            <a:endParaRPr lang="ru-RU" sz="20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962960" y="1107720"/>
            <a:ext cx="3931560" cy="10663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Rockwell"/>
              </a:rPr>
              <a:t>Образец текста</a:t>
            </a:r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228600" y="2209680"/>
            <a:ext cx="8665920" cy="397728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9268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Образец текста</a:t>
            </a:r>
          </a:p>
          <a:p>
            <a:pPr marL="594360" lvl="1" indent="-228240">
              <a:lnSpc>
                <a:spcPct val="100000"/>
              </a:lnSpc>
              <a:spcBef>
                <a:spcPts val="400"/>
              </a:spcBef>
              <a:buClr>
                <a:srgbClr val="B0CCB0"/>
              </a:buClr>
              <a:buSzPct val="90000"/>
              <a:buFont typeface="Symbol" charset="2"/>
              <a:buChar char=""/>
            </a:pPr>
            <a:r>
              <a:rPr lang="ru-RU" sz="2800" b="0" strike="noStrike" spc="-1">
                <a:solidFill>
                  <a:srgbClr val="000000"/>
                </a:solidFill>
                <a:latin typeface="Rockwell"/>
              </a:rPr>
              <a:t>Второй уровень</a:t>
            </a:r>
          </a:p>
          <a:p>
            <a:pPr marL="822960" lvl="2" indent="-191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400" b="0" strike="noStrike" spc="-1">
                <a:solidFill>
                  <a:srgbClr val="000000"/>
                </a:solidFill>
                <a:latin typeface="Rockwell"/>
              </a:rPr>
              <a:t>Третий уровень</a:t>
            </a:r>
          </a:p>
          <a:p>
            <a:pPr marL="1051560" lvl="3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Четвертый уровень</a:t>
            </a:r>
          </a:p>
          <a:p>
            <a:pPr marL="1261800" lvl="4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Пятый уровень</a:t>
            </a:r>
          </a:p>
        </p:txBody>
      </p:sp>
      <p:sp>
        <p:nvSpPr>
          <p:cNvPr id="177" name="PlaceHolder 6"/>
          <p:cNvSpPr>
            <a:spLocks noGrp="1"/>
          </p:cNvSpPr>
          <p:nvPr>
            <p:ph type="dt"/>
          </p:nvPr>
        </p:nvSpPr>
        <p:spPr>
          <a:xfrm>
            <a:off x="5562720" y="6513840"/>
            <a:ext cx="3002040" cy="2739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DC1233E1-7FC5-49D4-A94E-EF1FAA982BB5}" type="datetime">
              <a:rPr lang="ru-RU" sz="1300" b="0" strike="noStrike" spc="-1">
                <a:solidFill>
                  <a:srgbClr val="F4F5E9"/>
                </a:solidFill>
                <a:latin typeface="Rockwell"/>
              </a:rPr>
              <a:t>08.02.2021</a:t>
            </a:fld>
            <a:endParaRPr lang="ru-RU" sz="1300" b="0" strike="noStrike" spc="-1">
              <a:latin typeface="Times New Roman"/>
            </a:endParaRPr>
          </a:p>
        </p:txBody>
      </p:sp>
      <p:sp>
        <p:nvSpPr>
          <p:cNvPr id="178" name="PlaceHolder 7"/>
          <p:cNvSpPr>
            <a:spLocks noGrp="1"/>
          </p:cNvSpPr>
          <p:nvPr>
            <p:ph type="sldNum"/>
          </p:nvPr>
        </p:nvSpPr>
        <p:spPr>
          <a:xfrm>
            <a:off x="8638920" y="6513840"/>
            <a:ext cx="464040" cy="2739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3E2E761-A704-4BF1-B7BE-4EE30A63CF34}" type="slidenum">
              <a:rPr lang="ru-RU" sz="1600" b="0" strike="noStrike" spc="-1">
                <a:solidFill>
                  <a:srgbClr val="5D604D"/>
                </a:solidFill>
                <a:latin typeface="Rockwell"/>
              </a:rPr>
              <a:t>‹#›</a:t>
            </a:fld>
            <a:endParaRPr lang="ru-RU" sz="1600" b="0" strike="noStrike" spc="-1">
              <a:latin typeface="Times New Roman"/>
            </a:endParaRPr>
          </a:p>
        </p:txBody>
      </p:sp>
      <p:sp>
        <p:nvSpPr>
          <p:cNvPr id="179" name="PlaceHolder 8"/>
          <p:cNvSpPr>
            <a:spLocks noGrp="1"/>
          </p:cNvSpPr>
          <p:nvPr>
            <p:ph type="ftr"/>
          </p:nvPr>
        </p:nvSpPr>
        <p:spPr>
          <a:xfrm>
            <a:off x="1600200" y="6513840"/>
            <a:ext cx="3907080" cy="2739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164520" y="147240"/>
            <a:ext cx="8810640" cy="6564960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160">
            <a:solidFill>
              <a:schemeClr val="bg2">
                <a:tint val="78000"/>
                <a:satMod val="180000"/>
                <a:alpha val="88000"/>
              </a:schemeClr>
            </a:solidFill>
            <a:round/>
          </a:ln>
          <a:effectLst>
            <a:innerShdw blurRad="114300">
              <a:srgbClr val="000000"/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7" name="PlaceHolder 2"/>
          <p:cNvSpPr>
            <a:spLocks noGrp="1"/>
          </p:cNvSpPr>
          <p:nvPr>
            <p:ph type="title"/>
          </p:nvPr>
        </p:nvSpPr>
        <p:spPr>
          <a:xfrm>
            <a:off x="457200" y="253440"/>
            <a:ext cx="8229240" cy="1142640"/>
          </a:xfrm>
          <a:prstGeom prst="rect">
            <a:avLst/>
          </a:prstGeom>
        </p:spPr>
        <p:txBody>
          <a:bodyPr lIns="90000" tIns="45000" bIns="45000" anchor="b"/>
          <a:lstStyle/>
          <a:p>
            <a:pPr marL="54720" algn="r">
              <a:lnSpc>
                <a:spcPct val="100000"/>
              </a:lnSpc>
            </a:pPr>
            <a:r>
              <a:rPr lang="ru-RU" sz="4600" b="0" strike="noStrike" spc="-1">
                <a:solidFill>
                  <a:srgbClr val="6C7442"/>
                </a:solidFill>
                <a:latin typeface="Rockwell"/>
              </a:rPr>
              <a:t>Образец заголовка</a:t>
            </a:r>
            <a:endParaRPr lang="ru-RU" sz="46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57200" y="1645920"/>
            <a:ext cx="4038120" cy="452592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2800" b="0" strike="noStrike" spc="-1">
                <a:solidFill>
                  <a:srgbClr val="000000"/>
                </a:solidFill>
                <a:latin typeface="Rockwell"/>
              </a:rPr>
              <a:t>Образец текста</a:t>
            </a:r>
          </a:p>
          <a:p>
            <a:pPr marL="640080" lvl="1" indent="-228240">
              <a:lnSpc>
                <a:spcPct val="100000"/>
              </a:lnSpc>
              <a:spcBef>
                <a:spcPts val="400"/>
              </a:spcBef>
              <a:buClr>
                <a:srgbClr val="B0CCB0"/>
              </a:buClr>
              <a:buSzPct val="90000"/>
              <a:buFont typeface="Symbol" charset="2"/>
              <a:buChar char=""/>
            </a:pPr>
            <a:r>
              <a:rPr lang="ru-RU" sz="2400" b="0" strike="noStrike" spc="-1">
                <a:solidFill>
                  <a:srgbClr val="000000"/>
                </a:solidFill>
                <a:latin typeface="Rockwell"/>
              </a:rPr>
              <a:t>Второй уровень</a:t>
            </a:r>
          </a:p>
          <a:p>
            <a:pPr marL="822960" lvl="2" indent="-191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Третий уровень</a:t>
            </a:r>
          </a:p>
          <a:p>
            <a:pPr marL="1005840" lvl="3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1800" b="0" strike="noStrike" spc="-1">
                <a:solidFill>
                  <a:srgbClr val="000000"/>
                </a:solidFill>
                <a:latin typeface="Rockwell"/>
              </a:rPr>
              <a:t>Четвертый уровень</a:t>
            </a:r>
          </a:p>
          <a:p>
            <a:pPr marL="1188720" lvl="4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1800" b="0" strike="noStrike" spc="-1">
                <a:solidFill>
                  <a:srgbClr val="000000"/>
                </a:solidFill>
                <a:latin typeface="Rockwell"/>
              </a:rPr>
              <a:t>Пятый уровень</a:t>
            </a: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648320" y="1645920"/>
            <a:ext cx="4038120" cy="452592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2800" b="0" strike="noStrike" spc="-1">
                <a:solidFill>
                  <a:srgbClr val="000000"/>
                </a:solidFill>
                <a:latin typeface="Rockwell"/>
              </a:rPr>
              <a:t>Образец текста</a:t>
            </a:r>
          </a:p>
          <a:p>
            <a:pPr marL="640080" lvl="1" indent="-228240">
              <a:lnSpc>
                <a:spcPct val="100000"/>
              </a:lnSpc>
              <a:spcBef>
                <a:spcPts val="400"/>
              </a:spcBef>
              <a:buClr>
                <a:srgbClr val="B0CCB0"/>
              </a:buClr>
              <a:buSzPct val="90000"/>
              <a:buFont typeface="Symbol" charset="2"/>
              <a:buChar char=""/>
            </a:pPr>
            <a:r>
              <a:rPr lang="ru-RU" sz="2400" b="0" strike="noStrike" spc="-1">
                <a:solidFill>
                  <a:srgbClr val="000000"/>
                </a:solidFill>
                <a:latin typeface="Rockwell"/>
              </a:rPr>
              <a:t>Второй уровень</a:t>
            </a:r>
          </a:p>
          <a:p>
            <a:pPr marL="822960" lvl="2" indent="-191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Третий уровень</a:t>
            </a:r>
          </a:p>
          <a:p>
            <a:pPr marL="1005840" lvl="3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1800" b="0" strike="noStrike" spc="-1">
                <a:solidFill>
                  <a:srgbClr val="000000"/>
                </a:solidFill>
                <a:latin typeface="Rockwell"/>
              </a:rPr>
              <a:t>Четвертый уровень</a:t>
            </a:r>
          </a:p>
          <a:p>
            <a:pPr marL="1188720" lvl="4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1800" b="0" strike="noStrike" spc="-1">
                <a:solidFill>
                  <a:srgbClr val="000000"/>
                </a:solidFill>
                <a:latin typeface="Rockwell"/>
              </a:rPr>
              <a:t>Пятый уровень</a:t>
            </a:r>
          </a:p>
        </p:txBody>
      </p:sp>
      <p:sp>
        <p:nvSpPr>
          <p:cNvPr id="220" name="PlaceHolder 5"/>
          <p:cNvSpPr>
            <a:spLocks noGrp="1"/>
          </p:cNvSpPr>
          <p:nvPr>
            <p:ph type="dt"/>
          </p:nvPr>
        </p:nvSpPr>
        <p:spPr>
          <a:xfrm>
            <a:off x="5562720" y="6400800"/>
            <a:ext cx="3002040" cy="2739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7872FDAF-9809-4213-9A07-835CF9866CDC}" type="datetime">
              <a:rPr lang="ru-RU" sz="1300" b="0" strike="noStrike" spc="-1">
                <a:solidFill>
                  <a:srgbClr val="F4F5E9"/>
                </a:solidFill>
                <a:latin typeface="Rockwell"/>
              </a:rPr>
              <a:t>08.02.2021</a:t>
            </a:fld>
            <a:endParaRPr lang="ru-RU" sz="1300" b="0" strike="noStrike" spc="-1">
              <a:latin typeface="Times New Roman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ftr"/>
          </p:nvPr>
        </p:nvSpPr>
        <p:spPr>
          <a:xfrm>
            <a:off x="1295280" y="6400800"/>
            <a:ext cx="4212000" cy="2739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sldNum"/>
          </p:nvPr>
        </p:nvSpPr>
        <p:spPr>
          <a:xfrm>
            <a:off x="8641080" y="6514560"/>
            <a:ext cx="464040" cy="2739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A2D7540-3392-4CBB-9090-11D4D66A1788}" type="slidenum">
              <a:rPr lang="ru-RU" sz="1600" b="0" strike="noStrike" spc="-1">
                <a:solidFill>
                  <a:srgbClr val="626551"/>
                </a:solidFill>
                <a:latin typeface="Rockwell"/>
              </a:rPr>
              <a:t>‹#›</a:t>
            </a:fld>
            <a:endParaRPr lang="ru-RU" sz="1600" b="0" strike="noStrike" spc="-1">
              <a:latin typeface="Times New Roman"/>
            </a:endParaRPr>
          </a:p>
        </p:txBody>
      </p:sp>
      <p:sp>
        <p:nvSpPr>
          <p:cNvPr id="223" name="CustomShape 8"/>
          <p:cNvSpPr/>
          <p:nvPr/>
        </p:nvSpPr>
        <p:spPr>
          <a:xfrm>
            <a:off x="588240" y="1424520"/>
            <a:ext cx="8000640" cy="8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164520" y="147240"/>
            <a:ext cx="8810640" cy="6564960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160">
            <a:solidFill>
              <a:schemeClr val="bg2">
                <a:tint val="78000"/>
                <a:satMod val="180000"/>
                <a:alpha val="88000"/>
              </a:schemeClr>
            </a:solidFill>
            <a:round/>
          </a:ln>
          <a:effectLst>
            <a:innerShdw blurRad="114300">
              <a:srgbClr val="000000"/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61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tIns="45000" bIns="45000" anchor="b"/>
          <a:lstStyle/>
          <a:p>
            <a:pPr marL="54720" algn="r">
              <a:lnSpc>
                <a:spcPct val="100000"/>
              </a:lnSpc>
            </a:pPr>
            <a:r>
              <a:rPr lang="ru-RU" sz="4600" b="0" strike="noStrike" spc="-1">
                <a:solidFill>
                  <a:srgbClr val="6C7442"/>
                </a:solidFill>
                <a:latin typeface="Rockwell"/>
              </a:rPr>
              <a:t>Образец заголовка</a:t>
            </a:r>
            <a:endParaRPr lang="ru-RU" sz="46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Образец текста</a:t>
            </a:r>
          </a:p>
          <a:p>
            <a:pPr marL="640080" lvl="1" indent="-228240">
              <a:lnSpc>
                <a:spcPct val="100000"/>
              </a:lnSpc>
              <a:spcBef>
                <a:spcPts val="400"/>
              </a:spcBef>
              <a:buClr>
                <a:srgbClr val="B0CCB0"/>
              </a:buClr>
              <a:buSzPct val="90000"/>
              <a:buFont typeface="Symbol" charset="2"/>
              <a:buChar char=""/>
            </a:pPr>
            <a:r>
              <a:rPr lang="ru-RU" sz="2600" b="0" strike="noStrike" spc="-1">
                <a:solidFill>
                  <a:srgbClr val="000000"/>
                </a:solidFill>
                <a:latin typeface="Rockwell"/>
              </a:rPr>
              <a:t>Второй уровень</a:t>
            </a:r>
          </a:p>
          <a:p>
            <a:pPr marL="822960" lvl="2" indent="-191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300" b="0" strike="noStrike" spc="-1">
                <a:solidFill>
                  <a:srgbClr val="000000"/>
                </a:solidFill>
                <a:latin typeface="Rockwell"/>
              </a:rPr>
              <a:t>Третий уровень</a:t>
            </a:r>
          </a:p>
          <a:p>
            <a:pPr marL="1005840" lvl="3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Четвертый уровень</a:t>
            </a:r>
          </a:p>
          <a:p>
            <a:pPr marL="1188720" lvl="4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1900" b="0" strike="noStrike" spc="-1">
                <a:solidFill>
                  <a:srgbClr val="000000"/>
                </a:solidFill>
                <a:latin typeface="Rockwell"/>
              </a:rPr>
              <a:t>Пятый уровень</a:t>
            </a: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Образец текста</a:t>
            </a:r>
          </a:p>
          <a:p>
            <a:pPr marL="640080" lvl="1" indent="-228240">
              <a:lnSpc>
                <a:spcPct val="100000"/>
              </a:lnSpc>
              <a:spcBef>
                <a:spcPts val="400"/>
              </a:spcBef>
              <a:buClr>
                <a:srgbClr val="B0CCB0"/>
              </a:buClr>
              <a:buSzPct val="90000"/>
              <a:buFont typeface="Symbol" charset="2"/>
              <a:buChar char=""/>
            </a:pPr>
            <a:r>
              <a:rPr lang="ru-RU" sz="2600" b="0" strike="noStrike" spc="-1">
                <a:solidFill>
                  <a:srgbClr val="000000"/>
                </a:solidFill>
                <a:latin typeface="Rockwell"/>
              </a:rPr>
              <a:t>Второй уровень</a:t>
            </a:r>
          </a:p>
          <a:p>
            <a:pPr marL="822960" lvl="2" indent="-191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300" b="0" strike="noStrike" spc="-1">
                <a:solidFill>
                  <a:srgbClr val="000000"/>
                </a:solidFill>
                <a:latin typeface="Rockwell"/>
              </a:rPr>
              <a:t>Третий уровень</a:t>
            </a:r>
          </a:p>
          <a:p>
            <a:pPr marL="1005840" lvl="3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Четвертый уровень</a:t>
            </a:r>
          </a:p>
          <a:p>
            <a:pPr marL="1188720" lvl="4" indent="-182520">
              <a:lnSpc>
                <a:spcPct val="100000"/>
              </a:lnSpc>
              <a:spcBef>
                <a:spcPts val="400"/>
              </a:spcBef>
              <a:buClr>
                <a:srgbClr val="A8CDD7"/>
              </a:buClr>
              <a:buFont typeface="Wingdings 2" charset="2"/>
              <a:buChar char=""/>
            </a:pPr>
            <a:r>
              <a:rPr lang="ru-RU" sz="1900" b="0" strike="noStrike" spc="-1">
                <a:solidFill>
                  <a:srgbClr val="000000"/>
                </a:solidFill>
                <a:latin typeface="Rockwell"/>
              </a:rPr>
              <a:t>Пятый уровень</a:t>
            </a:r>
          </a:p>
        </p:txBody>
      </p:sp>
      <p:sp>
        <p:nvSpPr>
          <p:cNvPr id="264" name="PlaceHolder 5"/>
          <p:cNvSpPr>
            <a:spLocks noGrp="1"/>
          </p:cNvSpPr>
          <p:nvPr>
            <p:ph type="dt"/>
          </p:nvPr>
        </p:nvSpPr>
        <p:spPr>
          <a:xfrm>
            <a:off x="5562720" y="6400800"/>
            <a:ext cx="3002040" cy="2739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65" name="PlaceHolder 6"/>
          <p:cNvSpPr>
            <a:spLocks noGrp="1"/>
          </p:cNvSpPr>
          <p:nvPr>
            <p:ph type="ftr"/>
          </p:nvPr>
        </p:nvSpPr>
        <p:spPr>
          <a:xfrm>
            <a:off x="1295280" y="6400800"/>
            <a:ext cx="4212000" cy="2739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 type="sldNum"/>
          </p:nvPr>
        </p:nvSpPr>
        <p:spPr>
          <a:xfrm>
            <a:off x="8638920" y="6514560"/>
            <a:ext cx="464040" cy="2739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41266CAA-3D62-4F52-B99D-A9AAF2E9699A}" type="slidenum">
              <a:rPr lang="ru-RU" sz="1600" b="0" strike="noStrike" spc="-1">
                <a:solidFill>
                  <a:srgbClr val="626551"/>
                </a:solidFill>
                <a:latin typeface="Rockwell"/>
              </a:rPr>
              <a:t>‹#›</a:t>
            </a:fld>
            <a:endParaRPr lang="ru-RU" sz="16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179640" y="2277000"/>
            <a:ext cx="8784720" cy="3381120"/>
          </a:xfrm>
          <a:prstGeom prst="rect">
            <a:avLst/>
          </a:prstGeom>
          <a:noFill/>
          <a:ln>
            <a:noFill/>
          </a:ln>
        </p:spPr>
        <p:txBody>
          <a:bodyPr lIns="45720" tIns="45000" rIns="228600" bIns="45000" anchor="b">
            <a:normAutofit fontScale="85000" lnSpcReduction="10000"/>
          </a:bodyPr>
          <a:lstStyle/>
          <a:p>
            <a:pPr marL="182880" algn="ctr">
              <a:lnSpc>
                <a:spcPct val="115000"/>
              </a:lnSpc>
              <a:spcAft>
                <a:spcPts val="1001"/>
              </a:spcAft>
            </a:pP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44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44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   </a:t>
            </a:r>
            <a:r>
              <a:rPr dirty="0"/>
              <a:t/>
            </a:r>
            <a:br>
              <a:rPr dirty="0"/>
            </a:br>
            <a:endParaRPr lang="ru-RU" sz="2400" b="0" strike="noStrike" spc="-1" dirty="0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10" name="TextShape 2"/>
          <p:cNvSpPr txBox="1"/>
          <p:nvPr/>
        </p:nvSpPr>
        <p:spPr>
          <a:xfrm>
            <a:off x="2483640" y="5877360"/>
            <a:ext cx="4536000" cy="881640"/>
          </a:xfrm>
          <a:prstGeom prst="rect">
            <a:avLst/>
          </a:prstGeom>
          <a:noFill/>
          <a:ln>
            <a:noFill/>
          </a:ln>
        </p:spPr>
        <p:txBody>
          <a:bodyPr lIns="45720" tIns="45000" rIns="246960" bIns="45000">
            <a:normAutofit/>
          </a:bodyPr>
          <a:lstStyle/>
          <a:p>
            <a:pPr algn="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                 </a:t>
            </a:r>
            <a:endParaRPr lang="ru-RU" sz="18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11" name="CustomShape 3"/>
          <p:cNvSpPr/>
          <p:nvPr/>
        </p:nvSpPr>
        <p:spPr>
          <a:xfrm>
            <a:off x="683640" y="3321000"/>
            <a:ext cx="7704360" cy="21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182880" algn="r">
              <a:lnSpc>
                <a:spcPct val="115000"/>
              </a:lnSpc>
              <a:spcAft>
                <a:spcPts val="1001"/>
              </a:spcAft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Calibri"/>
              </a:rPr>
              <a:t>Главный врач </a:t>
            </a:r>
            <a:r>
              <a:t/>
            </a:r>
            <a:br/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Calibri"/>
              </a:rPr>
              <a:t>к.м.н. Гопеенко Владимир Викторович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12" name="Рисунок 6"/>
          <p:cNvPicPr/>
          <p:nvPr/>
        </p:nvPicPr>
        <p:blipFill>
          <a:blip r:embed="rId4"/>
          <a:stretch/>
        </p:blipFill>
        <p:spPr>
          <a:xfrm>
            <a:off x="251640" y="5469840"/>
            <a:ext cx="1151640" cy="1387800"/>
          </a:xfrm>
          <a:prstGeom prst="rect">
            <a:avLst/>
          </a:prstGeom>
          <a:ln>
            <a:noFill/>
          </a:ln>
        </p:spPr>
      </p:pic>
      <p:pic>
        <p:nvPicPr>
          <p:cNvPr id="313" name="Рисунок 7"/>
          <p:cNvPicPr/>
          <p:nvPr/>
        </p:nvPicPr>
        <p:blipFill>
          <a:blip r:embed="rId5"/>
          <a:stretch/>
        </p:blipFill>
        <p:spPr>
          <a:xfrm>
            <a:off x="7668360" y="5456520"/>
            <a:ext cx="1295640" cy="140112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58333" y="477315"/>
            <a:ext cx="6883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Санкт- Петербургское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Государственное бюджетное учреждение здравоохранения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«Городская поликлиника № 44»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Shape 1"/>
          <p:cNvSpPr txBox="1"/>
          <p:nvPr/>
        </p:nvSpPr>
        <p:spPr>
          <a:xfrm>
            <a:off x="4500000" y="4149000"/>
            <a:ext cx="4392000" cy="2088000"/>
          </a:xfrm>
          <a:prstGeom prst="rect">
            <a:avLst/>
          </a:prstGeom>
          <a:gradFill rotWithShape="0">
            <a:gsLst>
              <a:gs pos="0">
                <a:srgbClr val="BCE3EE"/>
              </a:gs>
              <a:gs pos="100000">
                <a:srgbClr val="E5F3F7"/>
              </a:gs>
            </a:gsLst>
            <a:lin ang="16200000"/>
          </a:gradFill>
          <a:ln w="9360">
            <a:solidFill>
              <a:srgbClr val="98BAC3"/>
            </a:solidFill>
            <a:round/>
          </a:ln>
        </p:spPr>
        <p:txBody>
          <a:bodyPr lIns="90000" tIns="45000" bIns="45000" anchor="b">
            <a:normAutofit lnSpcReduction="10000"/>
          </a:bodyPr>
          <a:lstStyle/>
          <a:p>
            <a:pPr algn="r">
              <a:lnSpc>
                <a:spcPct val="100000"/>
              </a:lnSpc>
            </a:pPr>
            <a:r>
              <a:rPr lang="ru-RU" sz="4600" b="0" strike="noStrike" spc="-1">
                <a:solidFill>
                  <a:srgbClr val="000000"/>
                </a:solidFill>
                <a:latin typeface="Rockwell"/>
              </a:rPr>
              <a:t>Отделение лучевой диагностики</a:t>
            </a:r>
          </a:p>
        </p:txBody>
      </p:sp>
      <p:pic>
        <p:nvPicPr>
          <p:cNvPr id="356" name="Содержимое 4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79640" y="260640"/>
            <a:ext cx="4309560" cy="6597000"/>
          </a:xfrm>
          <a:prstGeom prst="rect">
            <a:avLst/>
          </a:prstGeom>
          <a:ln>
            <a:noFill/>
          </a:ln>
        </p:spPr>
      </p:pic>
      <p:pic>
        <p:nvPicPr>
          <p:cNvPr id="357" name="Содержимое 5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572000" y="260640"/>
            <a:ext cx="4464000" cy="3324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4428000" y="1412640"/>
            <a:ext cx="3796560" cy="136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Rockwell"/>
              </a:rPr>
              <a:t>Глаукомный центр Фрунзенского района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59" name="CustomShape 2"/>
          <p:cNvSpPr/>
          <p:nvPr/>
        </p:nvSpPr>
        <p:spPr>
          <a:xfrm>
            <a:off x="1403640" y="3789000"/>
            <a:ext cx="7128360" cy="283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Организован на базе поликлинического отделения №44 для обеспечения </a:t>
            </a:r>
            <a:r>
              <a:rPr lang="ru-RU" sz="2000" b="1" strike="noStrike" spc="-1">
                <a:solidFill>
                  <a:srgbClr val="000000"/>
                </a:solidFill>
                <a:latin typeface="Rockwell"/>
              </a:rPr>
              <a:t>доступности </a:t>
            </a: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специализированной офтальмологической помощи населению Фрунзенского района и </a:t>
            </a:r>
            <a:r>
              <a:rPr lang="ru-RU" sz="2000" b="1" strike="noStrike" spc="-1">
                <a:solidFill>
                  <a:srgbClr val="000000"/>
                </a:solidFill>
                <a:latin typeface="Rockwell"/>
              </a:rPr>
              <a:t>проведения современных исследований </a:t>
            </a: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пациентам с глаукомой.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60" name="Picture 3"/>
          <p:cNvPicPr/>
          <p:nvPr/>
        </p:nvPicPr>
        <p:blipFill>
          <a:blip r:embed="rId4"/>
          <a:stretch/>
        </p:blipFill>
        <p:spPr>
          <a:xfrm>
            <a:off x="251640" y="980640"/>
            <a:ext cx="3807720" cy="237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971640" y="421200"/>
            <a:ext cx="74883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Rockwell"/>
              </a:rPr>
              <a:t>Оснащение глаукомного центра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62" name="CustomShape 2"/>
          <p:cNvSpPr/>
          <p:nvPr/>
        </p:nvSpPr>
        <p:spPr>
          <a:xfrm>
            <a:off x="4375800" y="1143000"/>
            <a:ext cx="4571640" cy="365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Rockwell"/>
              </a:rPr>
              <a:t>Авторефрактометр TOMEY RC-5000</a:t>
            </a:r>
            <a:endParaRPr lang="ru-RU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Rockwell"/>
              </a:rPr>
              <a:t>Пахиметр TOMEY Bio&amp;pachy meter AL-300</a:t>
            </a:r>
            <a:endParaRPr lang="ru-RU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Rockwell"/>
              </a:rPr>
              <a:t>Автоматический периметр TOMEY АР-1000</a:t>
            </a:r>
            <a:endParaRPr lang="ru-RU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Rockwell"/>
              </a:rPr>
              <a:t>Офтальмоскоп ВЕТА 200 R</a:t>
            </a:r>
            <a:endParaRPr lang="ru-RU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Rockwell"/>
              </a:rPr>
              <a:t>Тонометр iCARE</a:t>
            </a:r>
            <a:endParaRPr lang="ru-RU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Rockwell"/>
              </a:rPr>
              <a:t>Щелевая лампа Shin Nippon SL-45</a:t>
            </a:r>
            <a:endParaRPr lang="ru-RU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Rockwell"/>
              </a:rPr>
              <a:t>Набор асферических диагностических линз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63" name="Picture 12"/>
          <p:cNvPicPr/>
          <p:nvPr/>
        </p:nvPicPr>
        <p:blipFill>
          <a:blip r:embed="rId4"/>
          <a:stretch/>
        </p:blipFill>
        <p:spPr>
          <a:xfrm>
            <a:off x="349200" y="1143000"/>
            <a:ext cx="1655280" cy="2285640"/>
          </a:xfrm>
          <a:prstGeom prst="rect">
            <a:avLst/>
          </a:prstGeom>
          <a:ln>
            <a:noFill/>
          </a:ln>
        </p:spPr>
      </p:pic>
      <p:pic>
        <p:nvPicPr>
          <p:cNvPr id="364" name="Picture 9"/>
          <p:cNvPicPr/>
          <p:nvPr/>
        </p:nvPicPr>
        <p:blipFill>
          <a:blip r:embed="rId5"/>
          <a:stretch/>
        </p:blipFill>
        <p:spPr>
          <a:xfrm>
            <a:off x="6228360" y="4562640"/>
            <a:ext cx="2071440" cy="2071440"/>
          </a:xfrm>
          <a:prstGeom prst="rect">
            <a:avLst/>
          </a:prstGeom>
          <a:ln>
            <a:noFill/>
          </a:ln>
        </p:spPr>
      </p:pic>
      <p:pic>
        <p:nvPicPr>
          <p:cNvPr id="365" name="Picture 8"/>
          <p:cNvPicPr/>
          <p:nvPr/>
        </p:nvPicPr>
        <p:blipFill>
          <a:blip r:embed="rId6"/>
          <a:stretch/>
        </p:blipFill>
        <p:spPr>
          <a:xfrm>
            <a:off x="2255400" y="1831680"/>
            <a:ext cx="1714320" cy="2196720"/>
          </a:xfrm>
          <a:prstGeom prst="rect">
            <a:avLst/>
          </a:prstGeom>
          <a:ln>
            <a:noFill/>
          </a:ln>
        </p:spPr>
      </p:pic>
      <p:pic>
        <p:nvPicPr>
          <p:cNvPr id="366" name="Picture 11"/>
          <p:cNvPicPr/>
          <p:nvPr/>
        </p:nvPicPr>
        <p:blipFill>
          <a:blip r:embed="rId7"/>
          <a:stretch/>
        </p:blipFill>
        <p:spPr>
          <a:xfrm>
            <a:off x="1194840" y="4472280"/>
            <a:ext cx="3004920" cy="2252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3564000" y="4365000"/>
            <a:ext cx="5579640" cy="2492640"/>
          </a:xfrm>
          <a:prstGeom prst="rect">
            <a:avLst/>
          </a:prstGeom>
          <a:gradFill rotWithShape="0">
            <a:gsLst>
              <a:gs pos="0">
                <a:srgbClr val="FBFFD7"/>
              </a:gs>
              <a:gs pos="100000">
                <a:srgbClr val="BFC39F"/>
              </a:gs>
            </a:gsLst>
            <a:path path="circle"/>
          </a:gradFill>
          <a:ln w="38160">
            <a:solidFill>
              <a:srgbClr val="CEC597"/>
            </a:solidFill>
            <a:round/>
          </a:ln>
        </p:spPr>
        <p:txBody>
          <a:bodyPr lIns="90000" tIns="45000" bIns="45000" anchor="b"/>
          <a:lstStyle/>
          <a:p>
            <a:pPr algn="r">
              <a:lnSpc>
                <a:spcPct val="100000"/>
              </a:lnSpc>
            </a:pPr>
            <a:r>
              <a:rPr lang="ru-RU" sz="4600" b="0" strike="noStrike" spc="-1">
                <a:solidFill>
                  <a:srgbClr val="000000"/>
                </a:solidFill>
                <a:latin typeface="Rockwell"/>
              </a:rPr>
              <a:t>Гейдельбергская ретинальная томография</a:t>
            </a:r>
          </a:p>
        </p:txBody>
      </p:sp>
      <p:pic>
        <p:nvPicPr>
          <p:cNvPr id="368" name="Содержимое 4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0" y="3707640"/>
            <a:ext cx="3456000" cy="3150000"/>
          </a:xfrm>
          <a:prstGeom prst="rect">
            <a:avLst/>
          </a:prstGeom>
          <a:ln>
            <a:noFill/>
          </a:ln>
        </p:spPr>
      </p:pic>
      <p:pic>
        <p:nvPicPr>
          <p:cNvPr id="369" name="Рисунок 6"/>
          <p:cNvPicPr/>
          <p:nvPr/>
        </p:nvPicPr>
        <p:blipFill>
          <a:blip r:embed="rId5"/>
          <a:stretch/>
        </p:blipFill>
        <p:spPr>
          <a:xfrm>
            <a:off x="1979640" y="188640"/>
            <a:ext cx="5428800" cy="342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Рисунок 1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611640" y="1124640"/>
            <a:ext cx="8028000" cy="5033520"/>
          </a:xfrm>
          <a:prstGeom prst="rect">
            <a:avLst/>
          </a:prstGeom>
          <a:ln>
            <a:noFill/>
          </a:ln>
        </p:spPr>
      </p:pic>
      <p:sp>
        <p:nvSpPr>
          <p:cNvPr id="371" name="CustomShape 1"/>
          <p:cNvSpPr/>
          <p:nvPr/>
        </p:nvSpPr>
        <p:spPr>
          <a:xfrm>
            <a:off x="539640" y="0"/>
            <a:ext cx="8280720" cy="164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i="1" strike="noStrike" spc="-1">
                <a:solidFill>
                  <a:srgbClr val="0D0D0D"/>
                </a:solidFill>
                <a:latin typeface="Rockwell"/>
              </a:rPr>
              <a:t>Детское поликлиническое отделение №41 располагается по адресу улица Будапештская д.25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1"/>
          <p:cNvSpPr txBox="1"/>
          <p:nvPr/>
        </p:nvSpPr>
        <p:spPr>
          <a:xfrm>
            <a:off x="457200" y="274680"/>
            <a:ext cx="8229240" cy="921600"/>
          </a:xfrm>
          <a:prstGeom prst="rect">
            <a:avLst/>
          </a:prstGeom>
          <a:noFill/>
          <a:ln>
            <a:noFill/>
          </a:ln>
        </p:spPr>
        <p:txBody>
          <a:bodyPr lIns="90000" tIns="45000" bIns="45000" anchor="b"/>
          <a:lstStyle/>
          <a:p>
            <a:pPr marL="54720"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6C7442"/>
                </a:solidFill>
                <a:latin typeface="Rockwell"/>
              </a:rPr>
              <a:t>Основные направления развития</a:t>
            </a:r>
            <a:endParaRPr lang="ru-RU" sz="40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73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2400" b="0" strike="noStrike" spc="-1">
                <a:solidFill>
                  <a:srgbClr val="000000"/>
                </a:solidFill>
                <a:latin typeface="Rockwell"/>
              </a:rPr>
              <a:t>Материально-техническое переоснащение</a:t>
            </a:r>
          </a:p>
          <a:p>
            <a:pPr marL="291960" indent="-291600"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Rockwel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Rockwell"/>
            </a:endParaRPr>
          </a:p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2400" b="0" strike="noStrike" spc="-1">
                <a:solidFill>
                  <a:srgbClr val="000000"/>
                </a:solidFill>
                <a:latin typeface="Rockwell"/>
              </a:rPr>
              <a:t>Активное развитие профилактических направлений амбулаторной помощи детям</a:t>
            </a: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Rockwel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Rockwel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Rockwel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Rockwell"/>
            </a:endParaRPr>
          </a:p>
        </p:txBody>
      </p:sp>
      <p:pic>
        <p:nvPicPr>
          <p:cNvPr id="374" name="Содержимое 4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841280" y="1600200"/>
            <a:ext cx="3651840" cy="2185560"/>
          </a:xfrm>
          <a:prstGeom prst="rect">
            <a:avLst/>
          </a:prstGeom>
          <a:ln>
            <a:noFill/>
          </a:ln>
        </p:spPr>
      </p:pic>
      <p:pic>
        <p:nvPicPr>
          <p:cNvPr id="375" name="Содержимое 5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841280" y="3939120"/>
            <a:ext cx="3651840" cy="218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Рисунок 1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377" name="Рисунок 10"/>
          <p:cNvPicPr/>
          <p:nvPr/>
        </p:nvPicPr>
        <p:blipFill>
          <a:blip r:embed="rId5"/>
          <a:srcRect t="2110" b="2110"/>
          <a:stretch/>
        </p:blipFill>
        <p:spPr>
          <a:xfrm>
            <a:off x="6300360" y="-99360"/>
            <a:ext cx="3600000" cy="252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Shape 1"/>
          <p:cNvSpPr txBox="1"/>
          <p:nvPr/>
        </p:nvSpPr>
        <p:spPr>
          <a:xfrm>
            <a:off x="457200" y="2534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bIns="45000" anchor="b"/>
          <a:lstStyle/>
          <a:p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</p:txBody>
      </p:sp>
      <p:pic>
        <p:nvPicPr>
          <p:cNvPr id="379" name="Содержимое 4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0" y="0"/>
            <a:ext cx="4489200" cy="6857640"/>
          </a:xfrm>
          <a:prstGeom prst="rect">
            <a:avLst/>
          </a:prstGeom>
          <a:ln>
            <a:noFill/>
          </a:ln>
        </p:spPr>
      </p:pic>
      <p:pic>
        <p:nvPicPr>
          <p:cNvPr id="380" name="Содержимое 5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500000" y="0"/>
            <a:ext cx="4643640" cy="7245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Рисунок 1"/>
          <p:cNvPicPr/>
          <p:nvPr/>
        </p:nvPicPr>
        <p:blipFill>
          <a:blip r:embed="rId4"/>
          <a:stretch/>
        </p:blipFill>
        <p:spPr>
          <a:xfrm>
            <a:off x="4774320" y="3400560"/>
            <a:ext cx="3960000" cy="3140640"/>
          </a:xfrm>
          <a:prstGeom prst="rect">
            <a:avLst/>
          </a:prstGeom>
          <a:ln>
            <a:noFill/>
          </a:ln>
        </p:spPr>
      </p:pic>
      <p:pic>
        <p:nvPicPr>
          <p:cNvPr id="382" name="Рисунок 6"/>
          <p:cNvPicPr/>
          <p:nvPr/>
        </p:nvPicPr>
        <p:blipFill>
          <a:blip r:embed="rId5"/>
          <a:stretch/>
        </p:blipFill>
        <p:spPr>
          <a:xfrm>
            <a:off x="216000" y="3429000"/>
            <a:ext cx="4427640" cy="3111840"/>
          </a:xfrm>
          <a:prstGeom prst="rect">
            <a:avLst/>
          </a:prstGeom>
          <a:ln>
            <a:noFill/>
          </a:ln>
        </p:spPr>
      </p:pic>
      <p:pic>
        <p:nvPicPr>
          <p:cNvPr id="383" name="Рисунок 8"/>
          <p:cNvPicPr/>
          <p:nvPr/>
        </p:nvPicPr>
        <p:blipFill>
          <a:blip r:embed="rId6"/>
          <a:stretch/>
        </p:blipFill>
        <p:spPr>
          <a:xfrm>
            <a:off x="4788000" y="291600"/>
            <a:ext cx="4139640" cy="2999880"/>
          </a:xfrm>
          <a:prstGeom prst="rect">
            <a:avLst/>
          </a:prstGeom>
          <a:ln>
            <a:noFill/>
          </a:ln>
        </p:spPr>
      </p:pic>
      <p:pic>
        <p:nvPicPr>
          <p:cNvPr id="384" name="Рисунок 10"/>
          <p:cNvPicPr/>
          <p:nvPr/>
        </p:nvPicPr>
        <p:blipFill>
          <a:blip r:embed="rId7"/>
          <a:stretch/>
        </p:blipFill>
        <p:spPr>
          <a:xfrm>
            <a:off x="128160" y="317880"/>
            <a:ext cx="4515480" cy="2999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extShape 1"/>
          <p:cNvSpPr txBox="1"/>
          <p:nvPr/>
        </p:nvSpPr>
        <p:spPr>
          <a:xfrm>
            <a:off x="1476360" y="189000"/>
            <a:ext cx="7667280" cy="647280"/>
          </a:xfrm>
          <a:prstGeom prst="rect">
            <a:avLst/>
          </a:prstGeom>
          <a:noFill/>
          <a:ln>
            <a:noFill/>
          </a:ln>
        </p:spPr>
        <p:txBody>
          <a:bodyPr lIns="90000" tIns="45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Rockwell"/>
              </a:rPr>
              <a:t>Центр здоровья «Купчино»</a:t>
            </a:r>
            <a:endParaRPr lang="ru-RU" sz="36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86" name="TextShape 2"/>
          <p:cNvSpPr txBox="1"/>
          <p:nvPr/>
        </p:nvSpPr>
        <p:spPr>
          <a:xfrm>
            <a:off x="468360" y="981000"/>
            <a:ext cx="8351640" cy="5605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80000"/>
              </a:lnSpc>
            </a:pPr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  <a:p>
            <a:pPr algn="ctr">
              <a:lnSpc>
                <a:spcPct val="80000"/>
              </a:lnSpc>
            </a:pPr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  <a:p>
            <a:pPr algn="ctr">
              <a:lnSpc>
                <a:spcPct val="80000"/>
              </a:lnSpc>
            </a:pPr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  <a:p>
            <a:pPr algn="ctr">
              <a:lnSpc>
                <a:spcPct val="80000"/>
              </a:lnSpc>
            </a:pPr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pic>
        <p:nvPicPr>
          <p:cNvPr id="387" name="Picture 4"/>
          <p:cNvPicPr/>
          <p:nvPr/>
        </p:nvPicPr>
        <p:blipFill>
          <a:blip r:embed="rId4"/>
          <a:stretch/>
        </p:blipFill>
        <p:spPr>
          <a:xfrm>
            <a:off x="179280" y="189000"/>
            <a:ext cx="1220400" cy="1244160"/>
          </a:xfrm>
          <a:prstGeom prst="rect">
            <a:avLst/>
          </a:prstGeom>
          <a:ln>
            <a:noFill/>
          </a:ln>
        </p:spPr>
      </p:pic>
      <p:pic>
        <p:nvPicPr>
          <p:cNvPr id="388" name="Picture 13"/>
          <p:cNvPicPr/>
          <p:nvPr/>
        </p:nvPicPr>
        <p:blipFill>
          <a:blip r:embed="rId5">
            <a:lum contrast="6000"/>
          </a:blip>
          <a:stretch/>
        </p:blipFill>
        <p:spPr>
          <a:xfrm>
            <a:off x="1702440" y="981000"/>
            <a:ext cx="6840000" cy="5803920"/>
          </a:xfrm>
          <a:prstGeom prst="rect">
            <a:avLst/>
          </a:prstGeom>
          <a:ln>
            <a:noFill/>
          </a:ln>
        </p:spPr>
      </p:pic>
      <p:sp>
        <p:nvSpPr>
          <p:cNvPr id="389" name="CustomShape 3"/>
          <p:cNvSpPr/>
          <p:nvPr/>
        </p:nvSpPr>
        <p:spPr>
          <a:xfrm>
            <a:off x="2987640" y="1341360"/>
            <a:ext cx="1152000" cy="46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4"/>
          <p:cNvSpPr/>
          <p:nvPr/>
        </p:nvSpPr>
        <p:spPr>
          <a:xfrm>
            <a:off x="3995640" y="5661000"/>
            <a:ext cx="4895640" cy="1007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395640" y="260640"/>
            <a:ext cx="85687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Rockwell"/>
              </a:rPr>
              <a:t>                         Структура «Городская поликлиника № 44»</a:t>
            </a:r>
            <a:r>
              <a:rPr lang="ru-RU" sz="1800" b="0" strike="noStrike" spc="-1">
                <a:solidFill>
                  <a:srgbClr val="FF0000"/>
                </a:solidFill>
                <a:latin typeface="Rockwell"/>
              </a:rPr>
              <a:t> </a:t>
            </a: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315" name="CustomShape 2"/>
          <p:cNvSpPr/>
          <p:nvPr/>
        </p:nvSpPr>
        <p:spPr>
          <a:xfrm>
            <a:off x="2195640" y="937080"/>
            <a:ext cx="4896360" cy="914040"/>
          </a:xfrm>
          <a:prstGeom prst="rect">
            <a:avLst/>
          </a:prstGeom>
          <a:solidFill>
            <a:schemeClr val="accent3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 «Городская поликлиника № 44»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16" name="CustomShape 3"/>
          <p:cNvSpPr/>
          <p:nvPr/>
        </p:nvSpPr>
        <p:spPr>
          <a:xfrm flipH="1">
            <a:off x="1330920" y="1851480"/>
            <a:ext cx="1151640" cy="121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67936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7" name="CustomShape 4"/>
          <p:cNvSpPr/>
          <p:nvPr/>
        </p:nvSpPr>
        <p:spPr>
          <a:xfrm>
            <a:off x="251640" y="3161520"/>
            <a:ext cx="3024000" cy="1439640"/>
          </a:xfrm>
          <a:prstGeom prst="rect">
            <a:avLst/>
          </a:prstGeom>
          <a:solidFill>
            <a:schemeClr val="accent3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ГП № 44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Прикрепленное население 49732 чел.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18" name="CustomShape 5"/>
          <p:cNvSpPr/>
          <p:nvPr/>
        </p:nvSpPr>
        <p:spPr>
          <a:xfrm>
            <a:off x="4644000" y="1851480"/>
            <a:ext cx="35640" cy="121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67936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9" name="CustomShape 6"/>
          <p:cNvSpPr/>
          <p:nvPr/>
        </p:nvSpPr>
        <p:spPr>
          <a:xfrm>
            <a:off x="3636000" y="3161520"/>
            <a:ext cx="2448000" cy="1439640"/>
          </a:xfrm>
          <a:prstGeom prst="rect">
            <a:avLst/>
          </a:prstGeom>
          <a:solidFill>
            <a:schemeClr val="accent3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ДПО № 41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Прикрепленное население 8025 чел.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20" name="CustomShape 7"/>
          <p:cNvSpPr/>
          <p:nvPr/>
        </p:nvSpPr>
        <p:spPr>
          <a:xfrm>
            <a:off x="6588360" y="1989000"/>
            <a:ext cx="914040" cy="914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67936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1" name="CustomShape 8"/>
          <p:cNvSpPr/>
          <p:nvPr/>
        </p:nvSpPr>
        <p:spPr>
          <a:xfrm>
            <a:off x="6300360" y="3161520"/>
            <a:ext cx="2592000" cy="1439640"/>
          </a:xfrm>
          <a:prstGeom prst="rect">
            <a:avLst/>
          </a:prstGeom>
          <a:solidFill>
            <a:schemeClr val="accent3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ЖК № 19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Прикрепленное население 133987 чел.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22" name="CustomShape 9"/>
          <p:cNvSpPr/>
          <p:nvPr/>
        </p:nvSpPr>
        <p:spPr>
          <a:xfrm flipH="1">
            <a:off x="3275280" y="1989000"/>
            <a:ext cx="1007640" cy="345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67936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CustomShape 10"/>
          <p:cNvSpPr/>
          <p:nvPr/>
        </p:nvSpPr>
        <p:spPr>
          <a:xfrm>
            <a:off x="401400" y="5445360"/>
            <a:ext cx="3888000" cy="791640"/>
          </a:xfrm>
          <a:prstGeom prst="rect">
            <a:avLst/>
          </a:prstGeom>
          <a:solidFill>
            <a:schemeClr val="accent3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ПО № 82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24" name="CustomShape 11"/>
          <p:cNvSpPr/>
          <p:nvPr/>
        </p:nvSpPr>
        <p:spPr>
          <a:xfrm>
            <a:off x="5508000" y="1989000"/>
            <a:ext cx="1536840" cy="345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67936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5" name="CustomShape 12"/>
          <p:cNvSpPr/>
          <p:nvPr/>
        </p:nvSpPr>
        <p:spPr>
          <a:xfrm>
            <a:off x="5292000" y="5445360"/>
            <a:ext cx="3384000" cy="791640"/>
          </a:xfrm>
          <a:prstGeom prst="rect">
            <a:avLst/>
          </a:prstGeom>
          <a:solidFill>
            <a:schemeClr val="accent3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ОСМП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(5 санитарных автомобилей)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1476360" y="260280"/>
            <a:ext cx="7488000" cy="640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91960" indent="-291600" algn="r">
              <a:lnSpc>
                <a:spcPct val="8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Основная цель центров здоровья – это сохранение индивидуального здоровья граждан и формирования у них здорового образа жизни.</a:t>
            </a:r>
          </a:p>
          <a:p>
            <a:pPr marL="291960" indent="-291600" algn="just">
              <a:lnSpc>
                <a:spcPct val="80000"/>
              </a:lnSpc>
            </a:pPr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  <a:p>
            <a:pPr marL="291960" indent="-291600" algn="just">
              <a:lnSpc>
                <a:spcPct val="80000"/>
              </a:lnSpc>
            </a:pPr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  <a:p>
            <a:pPr marL="291960" indent="-291600" algn="just">
              <a:lnSpc>
                <a:spcPct val="80000"/>
              </a:lnSpc>
            </a:pPr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  <a:p>
            <a:pPr marL="291960" indent="-291600" algn="r">
              <a:lnSpc>
                <a:spcPct val="80000"/>
              </a:lnSpc>
            </a:pPr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pic>
        <p:nvPicPr>
          <p:cNvPr id="392" name="Picture 4"/>
          <p:cNvPicPr/>
          <p:nvPr/>
        </p:nvPicPr>
        <p:blipFill>
          <a:blip r:embed="rId4"/>
          <a:stretch/>
        </p:blipFill>
        <p:spPr>
          <a:xfrm>
            <a:off x="179280" y="189000"/>
            <a:ext cx="1220400" cy="1244160"/>
          </a:xfrm>
          <a:prstGeom prst="rect">
            <a:avLst/>
          </a:prstGeom>
          <a:ln>
            <a:noFill/>
          </a:ln>
        </p:spPr>
      </p:pic>
      <p:pic>
        <p:nvPicPr>
          <p:cNvPr id="393" name="Picture 16"/>
          <p:cNvPicPr/>
          <p:nvPr/>
        </p:nvPicPr>
        <p:blipFill>
          <a:blip r:embed="rId5">
            <a:lum contrast="18000"/>
          </a:blip>
          <a:stretch/>
        </p:blipFill>
        <p:spPr>
          <a:xfrm>
            <a:off x="323640" y="2244600"/>
            <a:ext cx="3456720" cy="4603680"/>
          </a:xfrm>
          <a:prstGeom prst="rect">
            <a:avLst/>
          </a:prstGeom>
          <a:ln>
            <a:noFill/>
          </a:ln>
        </p:spPr>
      </p:pic>
      <p:pic>
        <p:nvPicPr>
          <p:cNvPr id="394" name="Picture 13"/>
          <p:cNvPicPr/>
          <p:nvPr/>
        </p:nvPicPr>
        <p:blipFill>
          <a:blip r:embed="rId6"/>
          <a:stretch/>
        </p:blipFill>
        <p:spPr>
          <a:xfrm>
            <a:off x="4140000" y="2643840"/>
            <a:ext cx="4703400" cy="380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Shape 1"/>
          <p:cNvSpPr txBox="1"/>
          <p:nvPr/>
        </p:nvSpPr>
        <p:spPr>
          <a:xfrm>
            <a:off x="457200" y="274680"/>
            <a:ext cx="8229240" cy="705600"/>
          </a:xfrm>
          <a:prstGeom prst="rect">
            <a:avLst/>
          </a:prstGeom>
          <a:noFill/>
          <a:ln>
            <a:noFill/>
          </a:ln>
        </p:spPr>
        <p:txBody>
          <a:bodyPr lIns="90000" tIns="45000" bIns="45000" anchor="b">
            <a:normAutofit fontScale="92500" lnSpcReduction="10000"/>
          </a:bodyPr>
          <a:lstStyle/>
          <a:p>
            <a:pPr marL="54720" algn="ctr">
              <a:lnSpc>
                <a:spcPct val="100000"/>
              </a:lnSpc>
            </a:pPr>
            <a:r>
              <a:rPr lang="ru-RU" sz="4600" b="0" strike="noStrike" spc="-1">
                <a:solidFill>
                  <a:srgbClr val="FF0000"/>
                </a:solidFill>
                <a:latin typeface="Rockwell"/>
              </a:rPr>
              <a:t>Вакансии</a:t>
            </a:r>
            <a:endParaRPr lang="ru-RU" sz="46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96" name="TextShape 2"/>
          <p:cNvSpPr txBox="1"/>
          <p:nvPr/>
        </p:nvSpPr>
        <p:spPr>
          <a:xfrm>
            <a:off x="-144720" y="908640"/>
            <a:ext cx="8712720" cy="5832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2800" b="0" strike="noStrike" spc="-1">
                <a:solidFill>
                  <a:srgbClr val="2A2A2A"/>
                </a:solidFill>
                <a:latin typeface="Padauk"/>
              </a:rPr>
              <a:t>Медицинская сестра детского сада/школы:</a:t>
            </a:r>
            <a:endParaRPr lang="ru-RU" sz="2800" b="0" strike="noStrike" spc="-1">
              <a:solidFill>
                <a:srgbClr val="000000"/>
              </a:solidFill>
              <a:latin typeface="Rockwell"/>
            </a:endParaRPr>
          </a:p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1800" b="0" strike="noStrike" spc="-1">
                <a:solidFill>
                  <a:srgbClr val="2A2A2A"/>
                </a:solidFill>
                <a:latin typeface="Lato"/>
              </a:rPr>
              <a:t>заработная плата от 35000 руб. Полная занятость</a:t>
            </a:r>
            <a:endParaRPr lang="ru-RU" sz="1800" b="0" strike="noStrike" spc="-1">
              <a:solidFill>
                <a:srgbClr val="000000"/>
              </a:solidFill>
              <a:latin typeface="Rockwell"/>
            </a:endParaRPr>
          </a:p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2800" b="0" strike="noStrike" spc="-1">
                <a:solidFill>
                  <a:srgbClr val="000000"/>
                </a:solidFill>
                <a:latin typeface="Padauk"/>
              </a:rPr>
              <a:t>Медицинская сестра участковая:</a:t>
            </a:r>
            <a:endParaRPr lang="ru-RU" sz="2800" b="0" strike="noStrike" spc="-1">
              <a:solidFill>
                <a:srgbClr val="000000"/>
              </a:solidFill>
              <a:latin typeface="Rockwell"/>
            </a:endParaRPr>
          </a:p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1800" b="0" strike="noStrike" spc="-1">
                <a:solidFill>
                  <a:srgbClr val="2A2A2A"/>
                </a:solidFill>
                <a:latin typeface="Lato"/>
              </a:rPr>
              <a:t>заработная плата от 35000 руб. </a:t>
            </a: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 </a:t>
            </a:r>
            <a:r>
              <a:rPr lang="ru-RU" sz="2000" b="0" strike="noStrike" spc="-1">
                <a:solidFill>
                  <a:srgbClr val="000000"/>
                </a:solidFill>
                <a:latin typeface="Rockwell"/>
              </a:rPr>
              <a:t>сменный график работы;</a:t>
            </a:r>
          </a:p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2800" b="0" strike="noStrike" spc="-1">
                <a:solidFill>
                  <a:srgbClr val="000000"/>
                </a:solidFill>
                <a:latin typeface="Rockwell"/>
              </a:rPr>
              <a:t>Медицинская сестра по физиотерапии:</a:t>
            </a:r>
          </a:p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1800" b="0" strike="noStrike" spc="-1">
                <a:solidFill>
                  <a:srgbClr val="2A2A2A"/>
                </a:solidFill>
                <a:latin typeface="Lato"/>
              </a:rPr>
              <a:t>заработная плата от 35000 руб. </a:t>
            </a: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 </a:t>
            </a:r>
            <a:r>
              <a:rPr lang="ru-RU" sz="2400" b="0" strike="noStrike" spc="-1">
                <a:solidFill>
                  <a:srgbClr val="000000"/>
                </a:solidFill>
                <a:latin typeface="Rockwell"/>
              </a:rPr>
              <a:t>сменный график работы;</a:t>
            </a:r>
          </a:p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2800" b="0" strike="noStrike" spc="-1">
                <a:solidFill>
                  <a:srgbClr val="000000"/>
                </a:solidFill>
                <a:latin typeface="Rockwell"/>
              </a:rPr>
              <a:t>Медицинская сестра к врачу специалисту:</a:t>
            </a:r>
          </a:p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1800" b="0" strike="noStrike" spc="-1">
                <a:solidFill>
                  <a:srgbClr val="000000"/>
                </a:solidFill>
                <a:latin typeface="Rockwell"/>
              </a:rPr>
              <a:t> </a:t>
            </a:r>
            <a:r>
              <a:rPr lang="ru-RU" sz="1800" b="0" strike="noStrike" spc="-1">
                <a:solidFill>
                  <a:srgbClr val="2A2A2A"/>
                </a:solidFill>
                <a:latin typeface="Lato"/>
              </a:rPr>
              <a:t>заработная плата от 35000 руб.</a:t>
            </a:r>
            <a:r>
              <a:rPr lang="ru-RU" sz="2000" b="0" strike="noStrike" spc="-1">
                <a:solidFill>
                  <a:srgbClr val="2A2A2A"/>
                </a:solidFill>
                <a:latin typeface="Lato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 </a:t>
            </a:r>
            <a:r>
              <a:rPr lang="ru-RU" sz="2400" b="0" strike="noStrike" spc="-1">
                <a:solidFill>
                  <a:srgbClr val="000000"/>
                </a:solidFill>
                <a:latin typeface="Rockwell"/>
              </a:rPr>
              <a:t>сменный график работы;</a:t>
            </a: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Rockwell"/>
            </a:endParaRPr>
          </a:p>
        </p:txBody>
      </p:sp>
      <p:graphicFrame>
        <p:nvGraphicFramePr>
          <p:cNvPr id="397" name="Table 3"/>
          <p:cNvGraphicFramePr/>
          <p:nvPr/>
        </p:nvGraphicFramePr>
        <p:xfrm>
          <a:off x="10044000" y="2673720"/>
          <a:ext cx="504720" cy="381000"/>
        </p:xfrm>
        <a:graphic>
          <a:graphicData uri="http://schemas.openxmlformats.org/drawingml/2006/table">
            <a:tbl>
              <a:tblPr/>
              <a:tblGrid>
                <a:gridCol w="50472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t/>
                      </a:r>
                      <a:br/>
                      <a:r>
                        <a:rPr lang="ru-RU" sz="100" b="0" strike="noStrike" spc="-1">
                          <a:solidFill>
                            <a:srgbClr val="000000"/>
                          </a:solidFill>
                          <a:latin typeface="Rockwell"/>
                        </a:rPr>
                        <a:t>Медицинская сестра</a:t>
                      </a:r>
                      <a:endParaRPr lang="ru-RU" sz="100" b="0" strike="noStrike" spc="-1">
                        <a:latin typeface="Arial"/>
                      </a:endParaRPr>
                    </a:p>
                  </a:txBody>
                  <a:tcPr marL="5400" marR="540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98" name="TextShape 4"/>
          <p:cNvSpPr txBox="1"/>
          <p:nvPr/>
        </p:nvSpPr>
        <p:spPr>
          <a:xfrm>
            <a:off x="10044720" y="3938760"/>
            <a:ext cx="863640" cy="21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extShape 1"/>
          <p:cNvSpPr txBox="1"/>
          <p:nvPr/>
        </p:nvSpPr>
        <p:spPr>
          <a:xfrm>
            <a:off x="457200" y="188640"/>
            <a:ext cx="8229240" cy="6480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92500"/>
          </a:bodyPr>
          <a:lstStyle/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3000" b="0" strike="noStrike" spc="-1">
                <a:solidFill>
                  <a:srgbClr val="000000"/>
                </a:solidFill>
                <a:latin typeface="Rockwell"/>
              </a:rPr>
              <a:t>оформление на работу в соответствии с ТК РФ (ежегодный основной оплачиваемый отпуск </a:t>
            </a:r>
            <a:r>
              <a:rPr lang="ru-RU" sz="3000" b="1" strike="noStrike" spc="-1">
                <a:solidFill>
                  <a:srgbClr val="000000"/>
                </a:solidFill>
                <a:latin typeface="Rockwell"/>
              </a:rPr>
              <a:t>– 28 календарных дней</a:t>
            </a:r>
            <a:r>
              <a:rPr lang="ru-RU" sz="3000" b="0" strike="noStrike" spc="-1">
                <a:solidFill>
                  <a:srgbClr val="000000"/>
                </a:solidFill>
                <a:latin typeface="Rockwell"/>
              </a:rPr>
              <a:t>; ежегодный дополнительный оплачиваемый  отпуск продолжительностью </a:t>
            </a:r>
            <a:r>
              <a:rPr lang="ru-RU" sz="3000" b="1" strike="noStrike" spc="-1">
                <a:solidFill>
                  <a:srgbClr val="000000"/>
                </a:solidFill>
                <a:latin typeface="Rockwell"/>
              </a:rPr>
              <a:t>14 кал. дней </a:t>
            </a:r>
            <a:r>
              <a:rPr lang="ru-RU" sz="3000" b="0" strike="noStrike" spc="-1">
                <a:solidFill>
                  <a:srgbClr val="000000"/>
                </a:solidFill>
                <a:latin typeface="Rockwell"/>
              </a:rPr>
              <a:t>за работу  во вредных условиях труда)</a:t>
            </a:r>
          </a:p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3000" b="0" strike="noStrike" spc="-1">
                <a:solidFill>
                  <a:srgbClr val="000000"/>
                </a:solidFill>
                <a:latin typeface="Rockwell"/>
              </a:rPr>
              <a:t>- ежемесячная денежная  выплата за проезд 1369 руб.00коп.(участковая медицинская сестра)</a:t>
            </a:r>
          </a:p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3000" b="0" strike="noStrike" spc="-1">
                <a:solidFill>
                  <a:srgbClr val="000000"/>
                </a:solidFill>
                <a:latin typeface="Rockwell"/>
              </a:rPr>
              <a:t>-выплачивается ежемесячная выплата молодым специалистам в размере 1500 рублей в течение 24 месяцев  со дня приема на работу.</a:t>
            </a:r>
          </a:p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3000" b="0" strike="noStrike" spc="-1">
                <a:solidFill>
                  <a:srgbClr val="000000"/>
                </a:solidFill>
                <a:latin typeface="Rockwell"/>
              </a:rPr>
              <a:t> График работы: пятидневная рабочая неделя, суббота и воскресенье – выходной день.</a:t>
            </a:r>
          </a:p>
          <a:p>
            <a:pPr>
              <a:lnSpc>
                <a:spcPct val="100000"/>
              </a:lnSpc>
            </a:pPr>
            <a:endParaRPr lang="ru-RU" sz="3000" b="0" strike="noStrike" spc="-1">
              <a:solidFill>
                <a:srgbClr val="000000"/>
              </a:solidFill>
              <a:latin typeface="Rockwell"/>
            </a:endParaRPr>
          </a:p>
          <a:p>
            <a:pPr>
              <a:lnSpc>
                <a:spcPct val="100000"/>
              </a:lnSpc>
            </a:pPr>
            <a:endParaRPr lang="ru-RU" sz="30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400" name="TextShape 2"/>
          <p:cNvSpPr txBox="1"/>
          <p:nvPr/>
        </p:nvSpPr>
        <p:spPr>
          <a:xfrm>
            <a:off x="11125080" y="1600200"/>
            <a:ext cx="359640" cy="2185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401" name="TextShape 3"/>
          <p:cNvSpPr txBox="1"/>
          <p:nvPr/>
        </p:nvSpPr>
        <p:spPr>
          <a:xfrm>
            <a:off x="11053080" y="3938760"/>
            <a:ext cx="287640" cy="21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Рисунок 3"/>
          <p:cNvPicPr/>
          <p:nvPr/>
        </p:nvPicPr>
        <p:blipFill>
          <a:blip r:embed="rId4"/>
          <a:stretch/>
        </p:blipFill>
        <p:spPr>
          <a:xfrm>
            <a:off x="-64080" y="2758680"/>
            <a:ext cx="5268240" cy="4098960"/>
          </a:xfrm>
          <a:prstGeom prst="rect">
            <a:avLst/>
          </a:prstGeom>
          <a:ln>
            <a:noFill/>
          </a:ln>
        </p:spPr>
      </p:pic>
      <p:pic>
        <p:nvPicPr>
          <p:cNvPr id="403" name="Picture 2"/>
          <p:cNvPicPr/>
          <p:nvPr/>
        </p:nvPicPr>
        <p:blipFill>
          <a:blip r:embed="rId5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404" name="CustomShape 1"/>
          <p:cNvSpPr/>
          <p:nvPr/>
        </p:nvSpPr>
        <p:spPr>
          <a:xfrm>
            <a:off x="-252360" y="692640"/>
            <a:ext cx="9288720" cy="1736280"/>
          </a:xfrm>
          <a:prstGeom prst="rect">
            <a:avLst/>
          </a:prstGeom>
          <a:ln>
            <a:round/>
          </a:ln>
          <a:scene3d>
            <a:camera prst="isometricOffAxis1Right"/>
            <a:lightRig rig="threePt" dir="t"/>
          </a:scene3d>
        </p:spPr>
        <p:style>
          <a:lnRef idx="2">
            <a:schemeClr val="accent3"/>
          </a:lnRef>
          <a:fillRef idx="1002">
            <a:schemeClr val="lt2"/>
          </a:fillRef>
          <a:effectRef idx="0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Times New Roman"/>
              </a:rPr>
              <a:t>Благодарю за внимание!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Times New Roman"/>
              </a:rPr>
              <a:t>Рады  принять Вас в наш дружный коллектив!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bIns="45000" anchor="b">
            <a:normAutofit/>
          </a:bodyPr>
          <a:lstStyle/>
          <a:p>
            <a:pPr marL="54720"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0000"/>
                </a:solidFill>
                <a:latin typeface="Rockwell"/>
              </a:rPr>
              <a:t>Расположена Городская поликлиника №44 по адресу Будапештская ул. д 20 </a:t>
            </a:r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  <p:pic>
        <p:nvPicPr>
          <p:cNvPr id="327" name="Рисунок 4"/>
          <p:cNvPicPr/>
          <p:nvPr/>
        </p:nvPicPr>
        <p:blipFill>
          <a:blip r:embed="rId3"/>
          <a:srcRect l="10765" t="14211" r="7169" b="12956"/>
          <a:stretch/>
        </p:blipFill>
        <p:spPr>
          <a:xfrm>
            <a:off x="936000" y="2448000"/>
            <a:ext cx="7127640" cy="3743640"/>
          </a:xfrm>
          <a:prstGeom prst="rect">
            <a:avLst/>
          </a:prstGeom>
          <a:ln>
            <a:noFill/>
          </a:ln>
        </p:spPr>
      </p:pic>
      <p:sp>
        <p:nvSpPr>
          <p:cNvPr id="328" name="TextShape 2"/>
          <p:cNvSpPr txBox="1"/>
          <p:nvPr/>
        </p:nvSpPr>
        <p:spPr>
          <a:xfrm>
            <a:off x="439200" y="2762280"/>
            <a:ext cx="8229240" cy="1004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3200" b="0" strike="noStrike" spc="-1">
                <a:solidFill>
                  <a:srgbClr val="000000"/>
                </a:solidFill>
                <a:latin typeface="Rockwell"/>
              </a:rPr>
              <a:t>  </a:t>
            </a:r>
            <a:r>
              <a:rPr lang="ru-RU" sz="2400" b="0" strike="noStrike" spc="-1">
                <a:solidFill>
                  <a:srgbClr val="000000"/>
                </a:solidFill>
                <a:latin typeface="Rockwell"/>
              </a:rPr>
              <a:t>5 минут пешком от метро Международная</a:t>
            </a:r>
          </a:p>
        </p:txBody>
      </p:sp>
      <p:sp>
        <p:nvSpPr>
          <p:cNvPr id="329" name="TextShape 3"/>
          <p:cNvSpPr txBox="1"/>
          <p:nvPr/>
        </p:nvSpPr>
        <p:spPr>
          <a:xfrm rot="10800000">
            <a:off x="8686440" y="7389360"/>
            <a:ext cx="8229240" cy="45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25000" lnSpcReduction="20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4"/>
          <p:cNvPicPr/>
          <p:nvPr/>
        </p:nvPicPr>
        <p:blipFill>
          <a:blip r:embed="rId3"/>
          <a:stretch/>
        </p:blipFill>
        <p:spPr>
          <a:xfrm>
            <a:off x="12600" y="3002400"/>
            <a:ext cx="1596960" cy="1987200"/>
          </a:xfrm>
          <a:prstGeom prst="rect">
            <a:avLst/>
          </a:prstGeom>
          <a:ln>
            <a:noFill/>
          </a:ln>
        </p:spPr>
      </p:pic>
      <p:pic>
        <p:nvPicPr>
          <p:cNvPr id="331" name="Picture 5"/>
          <p:cNvPicPr/>
          <p:nvPr/>
        </p:nvPicPr>
        <p:blipFill>
          <a:blip r:embed="rId4"/>
          <a:stretch/>
        </p:blipFill>
        <p:spPr>
          <a:xfrm>
            <a:off x="1476360" y="2926440"/>
            <a:ext cx="1499040" cy="2014200"/>
          </a:xfrm>
          <a:prstGeom prst="rect">
            <a:avLst/>
          </a:prstGeom>
          <a:ln>
            <a:noFill/>
          </a:ln>
        </p:spPr>
      </p:pic>
      <p:pic>
        <p:nvPicPr>
          <p:cNvPr id="332" name="Picture 7"/>
          <p:cNvPicPr/>
          <p:nvPr/>
        </p:nvPicPr>
        <p:blipFill>
          <a:blip r:embed="rId5"/>
          <a:stretch/>
        </p:blipFill>
        <p:spPr>
          <a:xfrm>
            <a:off x="22320" y="4941000"/>
            <a:ext cx="2907720" cy="1916640"/>
          </a:xfrm>
          <a:prstGeom prst="rect">
            <a:avLst/>
          </a:prstGeom>
          <a:ln>
            <a:noFill/>
          </a:ln>
        </p:spPr>
      </p:pic>
      <p:pic>
        <p:nvPicPr>
          <p:cNvPr id="333" name="Picture 8"/>
          <p:cNvPicPr/>
          <p:nvPr/>
        </p:nvPicPr>
        <p:blipFill>
          <a:blip r:embed="rId6"/>
          <a:stretch/>
        </p:blipFill>
        <p:spPr>
          <a:xfrm>
            <a:off x="2930400" y="1750320"/>
            <a:ext cx="6216480" cy="5124600"/>
          </a:xfrm>
          <a:prstGeom prst="rect">
            <a:avLst/>
          </a:prstGeom>
          <a:ln>
            <a:noFill/>
          </a:ln>
        </p:spPr>
      </p:pic>
      <p:pic>
        <p:nvPicPr>
          <p:cNvPr id="334" name="Picture 9"/>
          <p:cNvPicPr/>
          <p:nvPr/>
        </p:nvPicPr>
        <p:blipFill>
          <a:blip r:embed="rId7"/>
          <a:stretch/>
        </p:blipFill>
        <p:spPr>
          <a:xfrm>
            <a:off x="25200" y="1750320"/>
            <a:ext cx="2901240" cy="1269360"/>
          </a:xfrm>
          <a:prstGeom prst="rect">
            <a:avLst/>
          </a:prstGeom>
          <a:ln>
            <a:noFill/>
          </a:ln>
        </p:spPr>
      </p:pic>
      <p:pic>
        <p:nvPicPr>
          <p:cNvPr id="335" name="Picture 3"/>
          <p:cNvPicPr/>
          <p:nvPr/>
        </p:nvPicPr>
        <p:blipFill>
          <a:blip r:embed="rId8"/>
          <a:stretch/>
        </p:blipFill>
        <p:spPr>
          <a:xfrm>
            <a:off x="6660360" y="116640"/>
            <a:ext cx="2483280" cy="1561320"/>
          </a:xfrm>
          <a:prstGeom prst="rect">
            <a:avLst/>
          </a:prstGeom>
          <a:ln>
            <a:noFill/>
          </a:ln>
        </p:spPr>
      </p:pic>
      <p:sp>
        <p:nvSpPr>
          <p:cNvPr id="336" name="CustomShape 1"/>
          <p:cNvSpPr/>
          <p:nvPr/>
        </p:nvSpPr>
        <p:spPr>
          <a:xfrm>
            <a:off x="490320" y="221040"/>
            <a:ext cx="6025680" cy="121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i="1" strike="noStrike" spc="-1">
                <a:solidFill>
                  <a:srgbClr val="0D0D0D"/>
                </a:solidFill>
                <a:latin typeface="Rockwell"/>
              </a:rPr>
              <a:t>Городская поликлиника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i="1" strike="noStrike" spc="-1">
                <a:solidFill>
                  <a:srgbClr val="0D0D0D"/>
                </a:solidFill>
                <a:latin typeface="Rockwell"/>
              </a:rPr>
              <a:t> № 44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bIns="45000" anchor="b"/>
          <a:lstStyle/>
          <a:p>
            <a:pPr marL="54720"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6C7442"/>
                </a:solidFill>
                <a:latin typeface="Rockwell"/>
              </a:rPr>
              <a:t>Основные направления развития</a:t>
            </a:r>
            <a:endParaRPr lang="ru-RU" sz="4000" b="0" strike="noStrike" spc="-1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338" name="TextShape 2"/>
          <p:cNvSpPr txBox="1"/>
          <p:nvPr/>
        </p:nvSpPr>
        <p:spPr>
          <a:xfrm>
            <a:off x="457200" y="1600200"/>
            <a:ext cx="4438800" cy="4525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2400" b="0" strike="noStrike" spc="-1">
                <a:solidFill>
                  <a:srgbClr val="000000"/>
                </a:solidFill>
                <a:latin typeface="Rockwell"/>
              </a:rPr>
              <a:t>Внедрение стационарзамещающих методик</a:t>
            </a:r>
          </a:p>
          <a:p>
            <a:pPr marL="291960" indent="-291600"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Rockwel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Rockwel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Rockwell"/>
            </a:endParaRPr>
          </a:p>
          <a:p>
            <a:pPr marL="291960" indent="-291600">
              <a:lnSpc>
                <a:spcPct val="100000"/>
              </a:lnSpc>
              <a:buClr>
                <a:srgbClr val="72A376"/>
              </a:buClr>
              <a:buSzPct val="70000"/>
              <a:buFont typeface="Wingdings 2" charset="2"/>
              <a:buChar char=""/>
            </a:pPr>
            <a:r>
              <a:rPr lang="ru-RU" sz="2400" b="0" strike="noStrike" spc="-1">
                <a:solidFill>
                  <a:srgbClr val="000000"/>
                </a:solidFill>
                <a:latin typeface="Rockwell"/>
              </a:rPr>
              <a:t>Развитие информационных технологий</a:t>
            </a: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Rockwel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Rockwel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Rockwel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Rockwell"/>
            </a:endParaRPr>
          </a:p>
        </p:txBody>
      </p:sp>
      <p:pic>
        <p:nvPicPr>
          <p:cNvPr id="339" name="Picture 6"/>
          <p:cNvPicPr/>
          <p:nvPr/>
        </p:nvPicPr>
        <p:blipFill>
          <a:blip r:embed="rId3"/>
          <a:stretch/>
        </p:blipFill>
        <p:spPr>
          <a:xfrm>
            <a:off x="5143680" y="1693080"/>
            <a:ext cx="3047760" cy="1999800"/>
          </a:xfrm>
          <a:prstGeom prst="rect">
            <a:avLst/>
          </a:prstGeom>
          <a:ln>
            <a:noFill/>
          </a:ln>
        </p:spPr>
      </p:pic>
      <p:pic>
        <p:nvPicPr>
          <p:cNvPr id="340" name="Содержимое 5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5123160" y="3938760"/>
            <a:ext cx="3088080" cy="2187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Рисунок 1"/>
          <p:cNvPicPr/>
          <p:nvPr/>
        </p:nvPicPr>
        <p:blipFill>
          <a:blip r:embed="rId3"/>
          <a:stretch/>
        </p:blipFill>
        <p:spPr>
          <a:xfrm rot="5400000">
            <a:off x="3390120" y="1127880"/>
            <a:ext cx="6863400" cy="4643640"/>
          </a:xfrm>
          <a:prstGeom prst="rect">
            <a:avLst/>
          </a:prstGeom>
          <a:ln>
            <a:noFill/>
          </a:ln>
        </p:spPr>
      </p:pic>
      <p:pic>
        <p:nvPicPr>
          <p:cNvPr id="342" name="Рисунок 6"/>
          <p:cNvPicPr/>
          <p:nvPr/>
        </p:nvPicPr>
        <p:blipFill>
          <a:blip r:embed="rId4"/>
          <a:stretch/>
        </p:blipFill>
        <p:spPr>
          <a:xfrm>
            <a:off x="0" y="0"/>
            <a:ext cx="4499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Рисунок 5"/>
          <p:cNvPicPr/>
          <p:nvPr/>
        </p:nvPicPr>
        <p:blipFill>
          <a:blip r:embed="rId3"/>
          <a:stretch/>
        </p:blipFill>
        <p:spPr>
          <a:xfrm>
            <a:off x="4572000" y="0"/>
            <a:ext cx="4571640" cy="6864480"/>
          </a:xfrm>
          <a:prstGeom prst="rect">
            <a:avLst/>
          </a:prstGeom>
          <a:ln>
            <a:noFill/>
          </a:ln>
        </p:spPr>
      </p:pic>
      <p:pic>
        <p:nvPicPr>
          <p:cNvPr id="344" name="Содержимое 6"/>
          <p:cNvPicPr/>
          <p:nvPr/>
        </p:nvPicPr>
        <p:blipFill>
          <a:blip r:embed="rId4"/>
          <a:stretch/>
        </p:blipFill>
        <p:spPr>
          <a:xfrm>
            <a:off x="0" y="0"/>
            <a:ext cx="45972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Содержимое 4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4355640" cy="3428640"/>
          </a:xfrm>
          <a:prstGeom prst="rect">
            <a:avLst/>
          </a:prstGeom>
          <a:ln>
            <a:noFill/>
          </a:ln>
        </p:spPr>
      </p:pic>
      <p:pic>
        <p:nvPicPr>
          <p:cNvPr id="346" name="Содержимое 5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195800" y="188640"/>
            <a:ext cx="4947840" cy="3600000"/>
          </a:xfrm>
          <a:prstGeom prst="rect">
            <a:avLst/>
          </a:prstGeom>
          <a:ln>
            <a:noFill/>
          </a:ln>
        </p:spPr>
      </p:pic>
      <p:pic>
        <p:nvPicPr>
          <p:cNvPr id="347" name="Рисунок 7"/>
          <p:cNvPicPr/>
          <p:nvPr/>
        </p:nvPicPr>
        <p:blipFill>
          <a:blip r:embed="rId5">
            <a:lum contrast="10000"/>
          </a:blip>
          <a:stretch/>
        </p:blipFill>
        <p:spPr>
          <a:xfrm>
            <a:off x="2160" y="3429000"/>
            <a:ext cx="4497480" cy="3428640"/>
          </a:xfrm>
          <a:prstGeom prst="rect">
            <a:avLst/>
          </a:prstGeom>
          <a:ln>
            <a:noFill/>
          </a:ln>
        </p:spPr>
      </p:pic>
      <p:pic>
        <p:nvPicPr>
          <p:cNvPr id="348" name="Рисунок 6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500000" y="3933000"/>
            <a:ext cx="4643640" cy="2924640"/>
          </a:xfrm>
          <a:prstGeom prst="rect">
            <a:avLst/>
          </a:prstGeom>
          <a:ln>
            <a:noFill/>
          </a:ln>
        </p:spPr>
      </p:pic>
      <p:sp>
        <p:nvSpPr>
          <p:cNvPr id="349" name="TextShape 1"/>
          <p:cNvSpPr txBox="1"/>
          <p:nvPr/>
        </p:nvSpPr>
        <p:spPr>
          <a:xfrm>
            <a:off x="0" y="3141000"/>
            <a:ext cx="9143640" cy="791640"/>
          </a:xfrm>
          <a:prstGeom prst="rect">
            <a:avLst/>
          </a:prstGeom>
          <a:gradFill rotWithShape="0">
            <a:gsLst>
              <a:gs pos="0">
                <a:srgbClr val="E2E4D0"/>
              </a:gs>
              <a:gs pos="100000">
                <a:srgbClr val="CBCEA0"/>
              </a:gs>
            </a:gsLst>
            <a:path path="circle"/>
          </a:gradFill>
          <a:ln w="38160">
            <a:solidFill>
              <a:srgbClr val="A8CDD7"/>
            </a:solidFill>
            <a:round/>
          </a:ln>
        </p:spPr>
        <p:txBody>
          <a:bodyPr lIns="90000" tIns="45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600" b="0" strike="noStrike" spc="-1">
                <a:solidFill>
                  <a:srgbClr val="000000"/>
                </a:solidFill>
                <a:latin typeface="Rockwell"/>
              </a:rPr>
              <a:t>Восстановительное лечение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Содержимое 4"/>
          <p:cNvPicPr/>
          <p:nvPr/>
        </p:nvPicPr>
        <p:blipFill>
          <a:blip r:embed="rId3"/>
          <a:stretch/>
        </p:blipFill>
        <p:spPr>
          <a:xfrm>
            <a:off x="0" y="0"/>
            <a:ext cx="4464000" cy="3724560"/>
          </a:xfrm>
          <a:prstGeom prst="rect">
            <a:avLst/>
          </a:prstGeom>
          <a:ln>
            <a:noFill/>
          </a:ln>
        </p:spPr>
      </p:pic>
      <p:pic>
        <p:nvPicPr>
          <p:cNvPr id="351" name="Содержимое 5"/>
          <p:cNvPicPr/>
          <p:nvPr/>
        </p:nvPicPr>
        <p:blipFill>
          <a:blip r:embed="rId4"/>
          <a:stretch/>
        </p:blipFill>
        <p:spPr>
          <a:xfrm>
            <a:off x="4500000" y="188640"/>
            <a:ext cx="4643640" cy="3312000"/>
          </a:xfrm>
          <a:prstGeom prst="rect">
            <a:avLst/>
          </a:prstGeom>
          <a:ln>
            <a:noFill/>
          </a:ln>
        </p:spPr>
      </p:pic>
      <p:pic>
        <p:nvPicPr>
          <p:cNvPr id="352" name="Рисунок 6"/>
          <p:cNvPicPr/>
          <p:nvPr/>
        </p:nvPicPr>
        <p:blipFill>
          <a:blip r:embed="rId5"/>
          <a:stretch/>
        </p:blipFill>
        <p:spPr>
          <a:xfrm>
            <a:off x="0" y="3501000"/>
            <a:ext cx="5217840" cy="3356640"/>
          </a:xfrm>
          <a:prstGeom prst="rect">
            <a:avLst/>
          </a:prstGeom>
          <a:ln>
            <a:noFill/>
          </a:ln>
        </p:spPr>
      </p:pic>
      <p:pic>
        <p:nvPicPr>
          <p:cNvPr id="353" name="Рисунок 7"/>
          <p:cNvPicPr/>
          <p:nvPr/>
        </p:nvPicPr>
        <p:blipFill>
          <a:blip r:embed="rId6"/>
          <a:stretch/>
        </p:blipFill>
        <p:spPr>
          <a:xfrm>
            <a:off x="4572000" y="3501000"/>
            <a:ext cx="4569480" cy="3356640"/>
          </a:xfrm>
          <a:prstGeom prst="rect">
            <a:avLst/>
          </a:prstGeom>
          <a:ln>
            <a:noFill/>
          </a:ln>
        </p:spPr>
      </p:pic>
      <p:sp>
        <p:nvSpPr>
          <p:cNvPr id="354" name="TextShape 1"/>
          <p:cNvSpPr txBox="1"/>
          <p:nvPr/>
        </p:nvSpPr>
        <p:spPr>
          <a:xfrm>
            <a:off x="0" y="188640"/>
            <a:ext cx="4427640" cy="603000"/>
          </a:xfrm>
          <a:prstGeom prst="rect">
            <a:avLst/>
          </a:prstGeom>
          <a:gradFill rotWithShape="0">
            <a:gsLst>
              <a:gs pos="0">
                <a:srgbClr val="A9AD8D"/>
              </a:gs>
              <a:gs pos="100000">
                <a:srgbClr val="656D3E"/>
              </a:gs>
            </a:gsLst>
            <a:path path="circle"/>
          </a:gradFill>
          <a:ln w="9360">
            <a:solidFill>
              <a:srgbClr val="98BAC3"/>
            </a:solidFill>
            <a:round/>
          </a:ln>
        </p:spPr>
        <p:txBody>
          <a:bodyPr lIns="90000" tIns="45000" bIns="45000" anchor="b">
            <a:normAutofit fontScale="62500" lnSpcReduction="20000"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r>
              <a:rPr lang="ru-RU" sz="4600" b="0" strike="noStrike" spc="-1">
                <a:solidFill>
                  <a:srgbClr val="FFFFFF"/>
                </a:solidFill>
                <a:latin typeface="Rockwell"/>
              </a:rPr>
              <a:t>Водолечение</a:t>
            </a:r>
            <a:endParaRPr lang="ru-RU" sz="4600" b="0" strike="noStrike" spc="-1">
              <a:solidFill>
                <a:srgbClr val="000000"/>
              </a:solid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1625</TotalTime>
  <Words>419</Words>
  <Application>Microsoft Office PowerPoint</Application>
  <PresentationFormat>Экран (4:3)</PresentationFormat>
  <Paragraphs>102</Paragraphs>
  <Slides>23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23</vt:i4>
      </vt:variant>
    </vt:vector>
  </HeadingPairs>
  <TitlesOfParts>
    <vt:vector size="40" baseType="lpstr">
      <vt:lpstr>Arial</vt:lpstr>
      <vt:lpstr>Calibri</vt:lpstr>
      <vt:lpstr>DejaVu Sans</vt:lpstr>
      <vt:lpstr>Lato</vt:lpstr>
      <vt:lpstr>Padauk</vt:lpstr>
      <vt:lpstr>Rockwell</vt:lpstr>
      <vt:lpstr>Symbol</vt:lpstr>
      <vt:lpstr>Times New Roman</vt:lpstr>
      <vt:lpstr>Wingdings</vt:lpstr>
      <vt:lpstr>Wingdings 2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Санкт- Петербургский Государственный педиатрический университет     Кафедра социальной педиатрии и организации здравоохранения ФП и ДПО                                       Курсовая работа                                                 на тему «Особенности оказания медицинской помощи населению    СПБ ГБУЗ «Городская поликлиника № 44, Поликлиническое отделение № 44»;*</dc:title>
  <dc:subject/>
  <dc:creator>Артем</dc:creator>
  <dc:description/>
  <cp:lastModifiedBy>Елена</cp:lastModifiedBy>
  <cp:revision>240</cp:revision>
  <cp:lastPrinted>2018-01-30T06:59:30Z</cp:lastPrinted>
  <dcterms:created xsi:type="dcterms:W3CDTF">2016-05-12T19:29:52Z</dcterms:created>
  <dcterms:modified xsi:type="dcterms:W3CDTF">2021-02-08T11:18:05Z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22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24</vt:i4>
  </property>
</Properties>
</file>