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7" r:id="rId3"/>
    <p:sldId id="266" r:id="rId4"/>
    <p:sldId id="256" r:id="rId5"/>
    <p:sldId id="258" r:id="rId6"/>
    <p:sldId id="265" r:id="rId7"/>
    <p:sldId id="257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C9E00-601B-428E-9C77-07A73FDE6CB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458A-186D-4DC6-9020-960D9AE8E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184A-950E-492E-A9CC-7C2FB84C73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F6CD2-2A8B-44E2-8674-EBBA0689086F}" type="slidenum">
              <a:rPr lang="ru-RU"/>
              <a:pPr/>
              <a:t>8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590CDD-F39B-4C83-9488-4C4F7588820A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4BD098-A2F5-4C4B-A507-5CA6D3018A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gle/uUGZHyG5qKMvM5K9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3264768"/>
          </a:xfrm>
        </p:spPr>
        <p:txBody>
          <a:bodyPr>
            <a:normAutofit/>
          </a:bodyPr>
          <a:lstStyle/>
          <a:p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вращения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Цилиндр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7" y="2492896"/>
            <a:ext cx="5340085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8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04"/>
          <p:cNvSpPr txBox="1">
            <a:spLocks noChangeArrowheads="1"/>
          </p:cNvSpPr>
          <p:nvPr/>
        </p:nvSpPr>
        <p:spPr bwMode="auto">
          <a:xfrm>
            <a:off x="234950" y="3716338"/>
            <a:ext cx="1944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ON = 4 c</a:t>
            </a:r>
            <a:r>
              <a:rPr lang="ru-RU">
                <a:latin typeface="Calibri" pitchFamily="34" charset="0"/>
              </a:rPr>
              <a:t>м</a:t>
            </a:r>
            <a:endParaRPr lang="en-US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NN</a:t>
            </a:r>
            <a:r>
              <a:rPr lang="en-US" sz="14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 2 c</a:t>
            </a:r>
            <a:r>
              <a:rPr lang="ru-RU">
                <a:latin typeface="Calibri" pitchFamily="34" charset="0"/>
              </a:rPr>
              <a:t>м</a:t>
            </a:r>
          </a:p>
        </p:txBody>
      </p:sp>
      <p:sp>
        <p:nvSpPr>
          <p:cNvPr id="8195" name="Прямоугольник 106"/>
          <p:cNvSpPr>
            <a:spLocks noChangeArrowheads="1"/>
          </p:cNvSpPr>
          <p:nvPr/>
        </p:nvSpPr>
        <p:spPr bwMode="auto">
          <a:xfrm>
            <a:off x="2824163" y="3778250"/>
            <a:ext cx="1552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AB = 5 c</a:t>
            </a:r>
            <a:r>
              <a:rPr lang="ru-RU">
                <a:latin typeface="Calibri" pitchFamily="34" charset="0"/>
              </a:rPr>
              <a:t>м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BB</a:t>
            </a:r>
            <a:r>
              <a:rPr lang="en-US" sz="14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 </a:t>
            </a:r>
            <a:r>
              <a:rPr lang="ru-RU">
                <a:latin typeface="Calibri" pitchFamily="34" charset="0"/>
              </a:rPr>
              <a:t>10 </a:t>
            </a:r>
            <a:r>
              <a:rPr lang="en-US">
                <a:latin typeface="Calibri" pitchFamily="34" charset="0"/>
              </a:rPr>
              <a:t>c</a:t>
            </a:r>
            <a:r>
              <a:rPr lang="ru-RU">
                <a:latin typeface="Calibri" pitchFamily="34" charset="0"/>
              </a:rPr>
              <a:t>м</a:t>
            </a:r>
          </a:p>
        </p:txBody>
      </p:sp>
      <p:sp>
        <p:nvSpPr>
          <p:cNvPr id="8196" name="Прямоугольник 107"/>
          <p:cNvSpPr>
            <a:spLocks noChangeArrowheads="1"/>
          </p:cNvSpPr>
          <p:nvPr/>
        </p:nvSpPr>
        <p:spPr bwMode="auto">
          <a:xfrm>
            <a:off x="5086350" y="3698875"/>
            <a:ext cx="1443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KP = 8 c</a:t>
            </a:r>
            <a:r>
              <a:rPr lang="ru-RU">
                <a:latin typeface="Calibri" pitchFamily="34" charset="0"/>
              </a:rPr>
              <a:t>м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MM</a:t>
            </a:r>
            <a:r>
              <a:rPr lang="en-US" sz="14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 </a:t>
            </a:r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2 c</a:t>
            </a:r>
            <a:r>
              <a:rPr lang="ru-RU">
                <a:latin typeface="Calibri" pitchFamily="34" charset="0"/>
              </a:rPr>
              <a:t>м</a:t>
            </a:r>
          </a:p>
        </p:txBody>
      </p:sp>
      <p:sp>
        <p:nvSpPr>
          <p:cNvPr id="8197" name="Прямоугольник 108"/>
          <p:cNvSpPr>
            <a:spLocks noChangeArrowheads="1"/>
          </p:cNvSpPr>
          <p:nvPr/>
        </p:nvSpPr>
        <p:spPr bwMode="auto">
          <a:xfrm>
            <a:off x="7373938" y="3748088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AB = 6 c</a:t>
            </a:r>
            <a:r>
              <a:rPr lang="ru-RU">
                <a:latin typeface="Calibri" pitchFamily="34" charset="0"/>
              </a:rPr>
              <a:t>м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BB</a:t>
            </a:r>
            <a:r>
              <a:rPr lang="en-US" sz="14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=4 c</a:t>
            </a:r>
            <a:r>
              <a:rPr lang="ru-RU">
                <a:latin typeface="Calibri" pitchFamily="34" charset="0"/>
              </a:rPr>
              <a:t>м</a:t>
            </a:r>
          </a:p>
        </p:txBody>
      </p:sp>
      <p:sp>
        <p:nvSpPr>
          <p:cNvPr id="8198" name="Прямоугольник 109"/>
          <p:cNvSpPr>
            <a:spLocks noChangeArrowheads="1"/>
          </p:cNvSpPr>
          <p:nvPr/>
        </p:nvSpPr>
        <p:spPr bwMode="auto">
          <a:xfrm>
            <a:off x="714375" y="5181600"/>
            <a:ext cx="296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1) площадь осевого сечения</a:t>
            </a:r>
          </a:p>
        </p:txBody>
      </p:sp>
      <p:sp>
        <p:nvSpPr>
          <p:cNvPr id="8199" name="Прямоугольник 110"/>
          <p:cNvSpPr>
            <a:spLocks noChangeArrowheads="1"/>
          </p:cNvSpPr>
          <p:nvPr/>
        </p:nvSpPr>
        <p:spPr bwMode="auto">
          <a:xfrm>
            <a:off x="714375" y="5605463"/>
            <a:ext cx="3641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2) площадь сечения, перпендикулярного оси цилиндра</a:t>
            </a:r>
          </a:p>
        </p:txBody>
      </p:sp>
      <p:sp>
        <p:nvSpPr>
          <p:cNvPr id="8200" name="TextBox 111"/>
          <p:cNvSpPr txBox="1">
            <a:spLocks noChangeArrowheads="1"/>
          </p:cNvSpPr>
          <p:nvPr/>
        </p:nvSpPr>
        <p:spPr bwMode="auto">
          <a:xfrm>
            <a:off x="5568950" y="5307013"/>
            <a:ext cx="338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>
                <a:latin typeface="Calibri" pitchFamily="34" charset="0"/>
              </a:rPr>
              <a:t>3) длину окружности основания</a:t>
            </a:r>
          </a:p>
        </p:txBody>
      </p:sp>
      <p:sp>
        <p:nvSpPr>
          <p:cNvPr id="8201" name="Прямоугольник 112"/>
          <p:cNvSpPr>
            <a:spLocks noChangeArrowheads="1"/>
          </p:cNvSpPr>
          <p:nvPr/>
        </p:nvSpPr>
        <p:spPr bwMode="auto">
          <a:xfrm>
            <a:off x="5584825" y="5624513"/>
            <a:ext cx="310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4) периметр осевого сечения</a:t>
            </a:r>
          </a:p>
        </p:txBody>
      </p:sp>
      <p:sp>
        <p:nvSpPr>
          <p:cNvPr id="8202" name="Прямоугольник 113"/>
          <p:cNvSpPr>
            <a:spLocks noChangeArrowheads="1"/>
          </p:cNvSpPr>
          <p:nvPr/>
        </p:nvSpPr>
        <p:spPr bwMode="auto">
          <a:xfrm>
            <a:off x="5595938" y="5992813"/>
            <a:ext cx="311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5) диагональ осевого сечения</a:t>
            </a:r>
          </a:p>
        </p:txBody>
      </p:sp>
      <p:sp>
        <p:nvSpPr>
          <p:cNvPr id="8203" name="Прямоугольник 114"/>
          <p:cNvSpPr>
            <a:spLocks noChangeArrowheads="1"/>
          </p:cNvSpPr>
          <p:nvPr/>
        </p:nvSpPr>
        <p:spPr bwMode="auto">
          <a:xfrm>
            <a:off x="3600450" y="460851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Найдите:</a:t>
            </a:r>
          </a:p>
        </p:txBody>
      </p:sp>
      <p:sp>
        <p:nvSpPr>
          <p:cNvPr id="8204" name="Прямоугольник 115"/>
          <p:cNvSpPr>
            <a:spLocks noChangeArrowheads="1"/>
          </p:cNvSpPr>
          <p:nvPr/>
        </p:nvSpPr>
        <p:spPr bwMode="auto">
          <a:xfrm>
            <a:off x="2384425" y="188913"/>
            <a:ext cx="4144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cs typeface="Arial" charset="0"/>
              </a:rPr>
              <a:t>Самостоятельная</a:t>
            </a:r>
            <a:r>
              <a:rPr lang="ru-RU" sz="2000" i="1">
                <a:cs typeface="Arial" charset="0"/>
              </a:rPr>
              <a:t> </a:t>
            </a:r>
            <a:r>
              <a:rPr lang="ru-RU" sz="2400" i="1">
                <a:cs typeface="Arial" charset="0"/>
              </a:rPr>
              <a:t>работа</a:t>
            </a:r>
          </a:p>
        </p:txBody>
      </p:sp>
      <p:sp>
        <p:nvSpPr>
          <p:cNvPr id="8205" name="TextBox 116"/>
          <p:cNvSpPr txBox="1">
            <a:spLocks noChangeArrowheads="1"/>
          </p:cNvSpPr>
          <p:nvPr/>
        </p:nvSpPr>
        <p:spPr bwMode="auto">
          <a:xfrm>
            <a:off x="344859" y="825500"/>
            <a:ext cx="164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 smtClean="0">
                <a:cs typeface="Arial" charset="0"/>
              </a:rPr>
              <a:t>1</a:t>
            </a:r>
            <a:r>
              <a:rPr lang="ru-RU" i="1" dirty="0" smtClean="0">
                <a:cs typeface="Arial" charset="0"/>
              </a:rPr>
              <a:t>.</a:t>
            </a:r>
            <a:endParaRPr lang="ru-RU" i="1" dirty="0">
              <a:cs typeface="Arial" charset="0"/>
            </a:endParaRPr>
          </a:p>
        </p:txBody>
      </p:sp>
      <p:sp>
        <p:nvSpPr>
          <p:cNvPr id="8206" name="Прямоугольник 117"/>
          <p:cNvSpPr>
            <a:spLocks noChangeArrowheads="1"/>
          </p:cNvSpPr>
          <p:nvPr/>
        </p:nvSpPr>
        <p:spPr bwMode="auto">
          <a:xfrm>
            <a:off x="2814638" y="825500"/>
            <a:ext cx="359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 dirty="0" smtClean="0">
                <a:cs typeface="Arial" charset="0"/>
              </a:rPr>
              <a:t>2.</a:t>
            </a:r>
            <a:endParaRPr lang="ru-RU" i="1" dirty="0">
              <a:cs typeface="Arial" charset="0"/>
            </a:endParaRPr>
          </a:p>
        </p:txBody>
      </p:sp>
      <p:sp>
        <p:nvSpPr>
          <p:cNvPr id="8207" name="Прямоугольник 118"/>
          <p:cNvSpPr>
            <a:spLocks noChangeArrowheads="1"/>
          </p:cNvSpPr>
          <p:nvPr/>
        </p:nvSpPr>
        <p:spPr bwMode="auto">
          <a:xfrm>
            <a:off x="5010150" y="836613"/>
            <a:ext cx="359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 dirty="0" smtClean="0">
                <a:cs typeface="Arial" charset="0"/>
              </a:rPr>
              <a:t>3.</a:t>
            </a:r>
            <a:endParaRPr lang="ru-RU" i="1" dirty="0">
              <a:cs typeface="Arial" charset="0"/>
            </a:endParaRPr>
          </a:p>
        </p:txBody>
      </p:sp>
      <p:sp>
        <p:nvSpPr>
          <p:cNvPr id="8208" name="Прямоугольник 119"/>
          <p:cNvSpPr>
            <a:spLocks noChangeArrowheads="1"/>
          </p:cNvSpPr>
          <p:nvPr/>
        </p:nvSpPr>
        <p:spPr bwMode="auto">
          <a:xfrm>
            <a:off x="7369175" y="889000"/>
            <a:ext cx="412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 dirty="0">
                <a:cs typeface="Arial" charset="0"/>
              </a:rPr>
              <a:t>4 </a:t>
            </a:r>
            <a:r>
              <a:rPr lang="ru-RU" i="1" dirty="0" smtClean="0">
                <a:cs typeface="Arial" charset="0"/>
              </a:rPr>
              <a:t>.</a:t>
            </a:r>
            <a:endParaRPr lang="ru-RU" i="1" dirty="0">
              <a:cs typeface="Arial" charset="0"/>
            </a:endParaRPr>
          </a:p>
        </p:txBody>
      </p:sp>
      <p:grpSp>
        <p:nvGrpSpPr>
          <p:cNvPr id="8209" name="Группа 105"/>
          <p:cNvGrpSpPr>
            <a:grpSpLocks/>
          </p:cNvGrpSpPr>
          <p:nvPr/>
        </p:nvGrpSpPr>
        <p:grpSpPr bwMode="auto">
          <a:xfrm>
            <a:off x="500063" y="1427163"/>
            <a:ext cx="1563687" cy="2860675"/>
            <a:chOff x="611188" y="1052513"/>
            <a:chExt cx="2595069" cy="5786038"/>
          </a:xfrm>
        </p:grpSpPr>
        <p:sp>
          <p:nvSpPr>
            <p:cNvPr id="8267" name="Oval 6"/>
            <p:cNvSpPr>
              <a:spLocks noChangeArrowheads="1"/>
            </p:cNvSpPr>
            <p:nvPr/>
          </p:nvSpPr>
          <p:spPr bwMode="auto">
            <a:xfrm>
              <a:off x="611188" y="4076700"/>
              <a:ext cx="2305050" cy="8651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2" name="AutoShape 4"/>
            <p:cNvSpPr>
              <a:spLocks noChangeArrowheads="1"/>
            </p:cNvSpPr>
            <p:nvPr/>
          </p:nvSpPr>
          <p:spPr bwMode="auto">
            <a:xfrm>
              <a:off x="611188" y="1341494"/>
              <a:ext cx="2305264" cy="3599416"/>
            </a:xfrm>
            <a:prstGeom prst="can">
              <a:avLst>
                <a:gd name="adj" fmla="val 39050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3" name="Oval 5"/>
            <p:cNvSpPr>
              <a:spLocks noChangeArrowheads="1"/>
            </p:cNvSpPr>
            <p:nvPr/>
          </p:nvSpPr>
          <p:spPr bwMode="auto">
            <a:xfrm>
              <a:off x="611188" y="4077179"/>
              <a:ext cx="2305264" cy="8637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i="1">
                <a:latin typeface="+mn-lt"/>
              </a:endParaRPr>
            </a:p>
          </p:txBody>
        </p:sp>
        <p:sp>
          <p:nvSpPr>
            <p:cNvPr id="8270" name="Oval 7"/>
            <p:cNvSpPr>
              <a:spLocks noChangeArrowheads="1"/>
            </p:cNvSpPr>
            <p:nvPr/>
          </p:nvSpPr>
          <p:spPr bwMode="auto">
            <a:xfrm>
              <a:off x="1763713" y="1773238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71" name="Oval 8"/>
            <p:cNvSpPr>
              <a:spLocks noChangeArrowheads="1"/>
            </p:cNvSpPr>
            <p:nvPr/>
          </p:nvSpPr>
          <p:spPr bwMode="auto">
            <a:xfrm>
              <a:off x="1763713" y="4508500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72" name="Line 9"/>
            <p:cNvSpPr>
              <a:spLocks noChangeShapeType="1"/>
            </p:cNvSpPr>
            <p:nvPr/>
          </p:nvSpPr>
          <p:spPr bwMode="auto">
            <a:xfrm flipH="1">
              <a:off x="1753960" y="1856843"/>
              <a:ext cx="75868" cy="2586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3" name="Text Box 75"/>
            <p:cNvSpPr txBox="1">
              <a:spLocks noChangeArrowheads="1"/>
            </p:cNvSpPr>
            <p:nvPr/>
          </p:nvSpPr>
          <p:spPr bwMode="auto">
            <a:xfrm>
              <a:off x="1322475" y="1134070"/>
              <a:ext cx="431801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О</a:t>
              </a:r>
            </a:p>
          </p:txBody>
        </p:sp>
        <p:sp>
          <p:nvSpPr>
            <p:cNvPr id="8274" name="Rectangle 76"/>
            <p:cNvSpPr>
              <a:spLocks noChangeArrowheads="1"/>
            </p:cNvSpPr>
            <p:nvPr/>
          </p:nvSpPr>
          <p:spPr bwMode="auto">
            <a:xfrm>
              <a:off x="1322475" y="4025163"/>
              <a:ext cx="519113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О</a:t>
              </a:r>
              <a:r>
                <a:rPr lang="en-US" sz="1400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75" name="Rectangle 77"/>
            <p:cNvSpPr>
              <a:spLocks noChangeArrowheads="1"/>
            </p:cNvSpPr>
            <p:nvPr/>
          </p:nvSpPr>
          <p:spPr bwMode="auto">
            <a:xfrm>
              <a:off x="2362471" y="3583364"/>
              <a:ext cx="843786" cy="9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800000"/>
                  </a:solidFill>
                  <a:latin typeface="Calibri" pitchFamily="34" charset="0"/>
                </a:rPr>
                <a:t>N</a:t>
              </a:r>
              <a:r>
                <a:rPr lang="en-US" sz="1400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1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76" name="Rectangle 80"/>
            <p:cNvSpPr>
              <a:spLocks noChangeArrowheads="1"/>
            </p:cNvSpPr>
            <p:nvPr/>
          </p:nvSpPr>
          <p:spPr bwMode="auto">
            <a:xfrm>
              <a:off x="966832" y="5904373"/>
              <a:ext cx="404813" cy="9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77" name="Line 81"/>
            <p:cNvSpPr>
              <a:spLocks noChangeShapeType="1"/>
            </p:cNvSpPr>
            <p:nvPr/>
          </p:nvSpPr>
          <p:spPr bwMode="auto">
            <a:xfrm flipV="1">
              <a:off x="848284" y="1518834"/>
              <a:ext cx="1659670" cy="6271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8" name="Line 82"/>
            <p:cNvSpPr>
              <a:spLocks noChangeShapeType="1"/>
            </p:cNvSpPr>
            <p:nvPr/>
          </p:nvSpPr>
          <p:spPr bwMode="auto">
            <a:xfrm>
              <a:off x="2507953" y="1518835"/>
              <a:ext cx="0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9" name="Line 83"/>
            <p:cNvSpPr>
              <a:spLocks noChangeShapeType="1"/>
            </p:cNvSpPr>
            <p:nvPr/>
          </p:nvSpPr>
          <p:spPr bwMode="auto">
            <a:xfrm flipV="1">
              <a:off x="848284" y="4177348"/>
              <a:ext cx="1659670" cy="664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0" name="Line 84"/>
            <p:cNvSpPr>
              <a:spLocks noChangeShapeType="1"/>
            </p:cNvSpPr>
            <p:nvPr/>
          </p:nvSpPr>
          <p:spPr bwMode="auto">
            <a:xfrm>
              <a:off x="848284" y="2183465"/>
              <a:ext cx="0" cy="2663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1" name="Rectangle 85"/>
            <p:cNvSpPr>
              <a:spLocks noChangeArrowheads="1"/>
            </p:cNvSpPr>
            <p:nvPr/>
          </p:nvSpPr>
          <p:spPr bwMode="auto">
            <a:xfrm>
              <a:off x="900113" y="1052513"/>
              <a:ext cx="306552" cy="9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6" name="Дуга 135"/>
            <p:cNvSpPr/>
            <p:nvPr/>
          </p:nvSpPr>
          <p:spPr>
            <a:xfrm rot="10800000">
              <a:off x="611188" y="3955165"/>
              <a:ext cx="2305264" cy="1014644"/>
            </a:xfrm>
            <a:prstGeom prst="arc">
              <a:avLst>
                <a:gd name="adj1" fmla="val 10721410"/>
                <a:gd name="adj2" fmla="val 1257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0" name="Группа 136"/>
          <p:cNvGrpSpPr>
            <a:grpSpLocks/>
          </p:cNvGrpSpPr>
          <p:nvPr/>
        </p:nvGrpSpPr>
        <p:grpSpPr bwMode="auto">
          <a:xfrm>
            <a:off x="2214563" y="1427163"/>
            <a:ext cx="2357437" cy="1962150"/>
            <a:chOff x="-100100" y="981075"/>
            <a:chExt cx="3912079" cy="3987800"/>
          </a:xfrm>
        </p:grpSpPr>
        <p:sp>
          <p:nvSpPr>
            <p:cNvPr id="8252" name="Oval 6"/>
            <p:cNvSpPr>
              <a:spLocks noChangeArrowheads="1"/>
            </p:cNvSpPr>
            <p:nvPr/>
          </p:nvSpPr>
          <p:spPr bwMode="auto">
            <a:xfrm>
              <a:off x="611188" y="4076700"/>
              <a:ext cx="2305050" cy="8651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9" name="AutoShape 4"/>
            <p:cNvSpPr>
              <a:spLocks noChangeArrowheads="1"/>
            </p:cNvSpPr>
            <p:nvPr/>
          </p:nvSpPr>
          <p:spPr bwMode="auto">
            <a:xfrm>
              <a:off x="611187" y="1342429"/>
              <a:ext cx="2305097" cy="3600635"/>
            </a:xfrm>
            <a:prstGeom prst="can">
              <a:avLst>
                <a:gd name="adj" fmla="val 39050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0" name="Oval 5"/>
            <p:cNvSpPr>
              <a:spLocks noChangeArrowheads="1"/>
            </p:cNvSpPr>
            <p:nvPr/>
          </p:nvSpPr>
          <p:spPr bwMode="auto">
            <a:xfrm>
              <a:off x="677046" y="4075168"/>
              <a:ext cx="2305098" cy="8678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i="1">
                <a:latin typeface="+mn-lt"/>
              </a:endParaRPr>
            </a:p>
          </p:txBody>
        </p:sp>
        <p:sp>
          <p:nvSpPr>
            <p:cNvPr id="8255" name="Oval 7"/>
            <p:cNvSpPr>
              <a:spLocks noChangeArrowheads="1"/>
            </p:cNvSpPr>
            <p:nvPr/>
          </p:nvSpPr>
          <p:spPr bwMode="auto">
            <a:xfrm>
              <a:off x="1763713" y="1773238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56" name="Oval 8"/>
            <p:cNvSpPr>
              <a:spLocks noChangeArrowheads="1"/>
            </p:cNvSpPr>
            <p:nvPr/>
          </p:nvSpPr>
          <p:spPr bwMode="auto">
            <a:xfrm>
              <a:off x="1763713" y="4508500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57" name="Line 9"/>
            <p:cNvSpPr>
              <a:spLocks noChangeShapeType="1"/>
            </p:cNvSpPr>
            <p:nvPr/>
          </p:nvSpPr>
          <p:spPr bwMode="auto">
            <a:xfrm flipH="1">
              <a:off x="1763705" y="1852503"/>
              <a:ext cx="75868" cy="2614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Text Box 75"/>
            <p:cNvSpPr txBox="1">
              <a:spLocks noChangeArrowheads="1"/>
            </p:cNvSpPr>
            <p:nvPr/>
          </p:nvSpPr>
          <p:spPr bwMode="auto">
            <a:xfrm>
              <a:off x="1559570" y="981075"/>
              <a:ext cx="431801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А</a:t>
              </a:r>
            </a:p>
          </p:txBody>
        </p:sp>
        <p:sp>
          <p:nvSpPr>
            <p:cNvPr id="8259" name="Rectangle 76"/>
            <p:cNvSpPr>
              <a:spLocks noChangeArrowheads="1"/>
            </p:cNvSpPr>
            <p:nvPr/>
          </p:nvSpPr>
          <p:spPr bwMode="auto">
            <a:xfrm>
              <a:off x="-100100" y="3885835"/>
              <a:ext cx="782604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С</a:t>
              </a:r>
              <a:r>
                <a:rPr lang="en-US" sz="1400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60" name="Rectangle 77"/>
            <p:cNvSpPr>
              <a:spLocks noChangeArrowheads="1"/>
            </p:cNvSpPr>
            <p:nvPr/>
          </p:nvSpPr>
          <p:spPr bwMode="auto">
            <a:xfrm>
              <a:off x="2863596" y="3885835"/>
              <a:ext cx="948383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В</a:t>
              </a:r>
              <a:r>
                <a:rPr lang="ru-RU" sz="1600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61" name="Rectangle 78"/>
            <p:cNvSpPr>
              <a:spLocks noChangeArrowheads="1"/>
            </p:cNvSpPr>
            <p:nvPr/>
          </p:nvSpPr>
          <p:spPr bwMode="auto">
            <a:xfrm>
              <a:off x="255544" y="981075"/>
              <a:ext cx="404813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С</a:t>
              </a:r>
            </a:p>
          </p:txBody>
        </p:sp>
        <p:sp>
          <p:nvSpPr>
            <p:cNvPr id="8262" name="Rectangle 80"/>
            <p:cNvSpPr>
              <a:spLocks noChangeArrowheads="1"/>
            </p:cNvSpPr>
            <p:nvPr/>
          </p:nvSpPr>
          <p:spPr bwMode="auto">
            <a:xfrm>
              <a:off x="1441022" y="3740597"/>
              <a:ext cx="830485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А</a:t>
              </a:r>
              <a:r>
                <a:rPr lang="ru-RU" sz="1600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63" name="Line 81"/>
            <p:cNvSpPr>
              <a:spLocks noChangeShapeType="1"/>
            </p:cNvSpPr>
            <p:nvPr/>
          </p:nvSpPr>
          <p:spPr bwMode="auto">
            <a:xfrm>
              <a:off x="611188" y="1852503"/>
              <a:ext cx="2252409" cy="92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83"/>
            <p:cNvSpPr>
              <a:spLocks noChangeShapeType="1"/>
            </p:cNvSpPr>
            <p:nvPr/>
          </p:nvSpPr>
          <p:spPr bwMode="auto">
            <a:xfrm>
              <a:off x="611188" y="4466787"/>
              <a:ext cx="2370957" cy="92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Rectangle 85"/>
            <p:cNvSpPr>
              <a:spLocks noChangeArrowheads="1"/>
            </p:cNvSpPr>
            <p:nvPr/>
          </p:nvSpPr>
          <p:spPr bwMode="auto">
            <a:xfrm>
              <a:off x="2745049" y="981075"/>
              <a:ext cx="404811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В</a:t>
              </a:r>
            </a:p>
          </p:txBody>
        </p:sp>
        <p:sp>
          <p:nvSpPr>
            <p:cNvPr id="152" name="Дуга 151"/>
            <p:cNvSpPr/>
            <p:nvPr/>
          </p:nvSpPr>
          <p:spPr>
            <a:xfrm rot="10800000">
              <a:off x="611187" y="3955793"/>
              <a:ext cx="2305097" cy="1013082"/>
            </a:xfrm>
            <a:prstGeom prst="arc">
              <a:avLst>
                <a:gd name="adj1" fmla="val 10721410"/>
                <a:gd name="adj2" fmla="val 1257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211" name="Группа 152"/>
          <p:cNvGrpSpPr>
            <a:grpSpLocks/>
          </p:cNvGrpSpPr>
          <p:nvPr/>
        </p:nvGrpSpPr>
        <p:grpSpPr bwMode="auto">
          <a:xfrm>
            <a:off x="5072063" y="1284288"/>
            <a:ext cx="1416050" cy="2128837"/>
            <a:chOff x="611188" y="690599"/>
            <a:chExt cx="2349517" cy="4326640"/>
          </a:xfrm>
        </p:grpSpPr>
        <p:sp>
          <p:nvSpPr>
            <p:cNvPr id="8235" name="Oval 6"/>
            <p:cNvSpPr>
              <a:spLocks noChangeArrowheads="1"/>
            </p:cNvSpPr>
            <p:nvPr/>
          </p:nvSpPr>
          <p:spPr bwMode="auto">
            <a:xfrm>
              <a:off x="611188" y="4076700"/>
              <a:ext cx="2305050" cy="8651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5" name="AutoShape 4"/>
            <p:cNvSpPr>
              <a:spLocks noChangeArrowheads="1"/>
            </p:cNvSpPr>
            <p:nvPr/>
          </p:nvSpPr>
          <p:spPr bwMode="auto">
            <a:xfrm>
              <a:off x="611188" y="1416544"/>
              <a:ext cx="2304738" cy="3600695"/>
            </a:xfrm>
            <a:prstGeom prst="can">
              <a:avLst>
                <a:gd name="adj" fmla="val 39050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6" name="Oval 5"/>
            <p:cNvSpPr>
              <a:spLocks noChangeArrowheads="1"/>
            </p:cNvSpPr>
            <p:nvPr/>
          </p:nvSpPr>
          <p:spPr bwMode="auto">
            <a:xfrm>
              <a:off x="611188" y="4075122"/>
              <a:ext cx="2304738" cy="8679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i="1">
                <a:latin typeface="+mn-lt"/>
              </a:endParaRPr>
            </a:p>
          </p:txBody>
        </p:sp>
        <p:sp>
          <p:nvSpPr>
            <p:cNvPr id="8238" name="Oval 7"/>
            <p:cNvSpPr>
              <a:spLocks noChangeArrowheads="1"/>
            </p:cNvSpPr>
            <p:nvPr/>
          </p:nvSpPr>
          <p:spPr bwMode="auto">
            <a:xfrm>
              <a:off x="1763713" y="1773238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39" name="Oval 8"/>
            <p:cNvSpPr>
              <a:spLocks noChangeArrowheads="1"/>
            </p:cNvSpPr>
            <p:nvPr/>
          </p:nvSpPr>
          <p:spPr bwMode="auto">
            <a:xfrm>
              <a:off x="1763713" y="4508500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40" name="Line 9"/>
            <p:cNvSpPr>
              <a:spLocks noChangeShapeType="1"/>
            </p:cNvSpPr>
            <p:nvPr/>
          </p:nvSpPr>
          <p:spPr bwMode="auto">
            <a:xfrm flipH="1">
              <a:off x="1763706" y="1852503"/>
              <a:ext cx="75868" cy="2614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Text Box 75"/>
            <p:cNvSpPr txBox="1">
              <a:spLocks noChangeArrowheads="1"/>
            </p:cNvSpPr>
            <p:nvPr/>
          </p:nvSpPr>
          <p:spPr bwMode="auto">
            <a:xfrm>
              <a:off x="1441022" y="1141089"/>
              <a:ext cx="1099883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М</a:t>
              </a:r>
              <a:r>
                <a:rPr lang="ru-RU" sz="1600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42" name="Rectangle 76"/>
            <p:cNvSpPr>
              <a:spLocks noChangeArrowheads="1"/>
            </p:cNvSpPr>
            <p:nvPr/>
          </p:nvSpPr>
          <p:spPr bwMode="auto">
            <a:xfrm>
              <a:off x="1441023" y="3740597"/>
              <a:ext cx="710779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М</a:t>
              </a:r>
            </a:p>
          </p:txBody>
        </p:sp>
        <p:sp>
          <p:nvSpPr>
            <p:cNvPr id="8243" name="Rectangle 77"/>
            <p:cNvSpPr>
              <a:spLocks noChangeArrowheads="1"/>
            </p:cNvSpPr>
            <p:nvPr/>
          </p:nvSpPr>
          <p:spPr bwMode="auto">
            <a:xfrm>
              <a:off x="2270857" y="4031073"/>
              <a:ext cx="607037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Р</a:t>
              </a:r>
            </a:p>
          </p:txBody>
        </p:sp>
        <p:sp>
          <p:nvSpPr>
            <p:cNvPr id="8244" name="Rectangle 78"/>
            <p:cNvSpPr>
              <a:spLocks noChangeArrowheads="1"/>
            </p:cNvSpPr>
            <p:nvPr/>
          </p:nvSpPr>
          <p:spPr bwMode="auto">
            <a:xfrm>
              <a:off x="2103619" y="1484012"/>
              <a:ext cx="857086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Р</a:t>
              </a:r>
              <a:r>
                <a:rPr lang="ru-RU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45" name="Rectangle 80"/>
            <p:cNvSpPr>
              <a:spLocks noChangeArrowheads="1"/>
            </p:cNvSpPr>
            <p:nvPr/>
          </p:nvSpPr>
          <p:spPr bwMode="auto">
            <a:xfrm>
              <a:off x="611188" y="3450121"/>
              <a:ext cx="633638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К</a:t>
              </a:r>
            </a:p>
          </p:txBody>
        </p:sp>
        <p:sp>
          <p:nvSpPr>
            <p:cNvPr id="8246" name="Line 81"/>
            <p:cNvSpPr>
              <a:spLocks noChangeShapeType="1"/>
            </p:cNvSpPr>
            <p:nvPr/>
          </p:nvSpPr>
          <p:spPr bwMode="auto">
            <a:xfrm>
              <a:off x="1244824" y="1522378"/>
              <a:ext cx="1068365" cy="900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Line 82"/>
            <p:cNvSpPr>
              <a:spLocks noChangeShapeType="1"/>
            </p:cNvSpPr>
            <p:nvPr/>
          </p:nvSpPr>
          <p:spPr bwMode="auto">
            <a:xfrm>
              <a:off x="1187450" y="1484012"/>
              <a:ext cx="0" cy="2665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Line 83"/>
            <p:cNvSpPr>
              <a:spLocks noChangeShapeType="1"/>
            </p:cNvSpPr>
            <p:nvPr/>
          </p:nvSpPr>
          <p:spPr bwMode="auto">
            <a:xfrm>
              <a:off x="1085379" y="4176311"/>
              <a:ext cx="1081087" cy="719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84"/>
            <p:cNvSpPr>
              <a:spLocks noChangeShapeType="1"/>
            </p:cNvSpPr>
            <p:nvPr/>
          </p:nvSpPr>
          <p:spPr bwMode="auto">
            <a:xfrm>
              <a:off x="2339975" y="2422605"/>
              <a:ext cx="0" cy="24462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Rectangle 85"/>
            <p:cNvSpPr>
              <a:spLocks noChangeArrowheads="1"/>
            </p:cNvSpPr>
            <p:nvPr/>
          </p:nvSpPr>
          <p:spPr bwMode="auto">
            <a:xfrm>
              <a:off x="611188" y="690599"/>
              <a:ext cx="883687" cy="9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К</a:t>
              </a:r>
              <a:r>
                <a:rPr lang="ru-RU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70" name="Дуга 169"/>
            <p:cNvSpPr/>
            <p:nvPr/>
          </p:nvSpPr>
          <p:spPr>
            <a:xfrm rot="10800000">
              <a:off x="611188" y="3955745"/>
              <a:ext cx="2304738" cy="1013099"/>
            </a:xfrm>
            <a:prstGeom prst="arc">
              <a:avLst>
                <a:gd name="adj1" fmla="val 10721410"/>
                <a:gd name="adj2" fmla="val 1257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212" name="Прямоугольник 170"/>
          <p:cNvSpPr>
            <a:spLocks noChangeArrowheads="1"/>
          </p:cNvSpPr>
          <p:nvPr/>
        </p:nvSpPr>
        <p:spPr bwMode="auto">
          <a:xfrm>
            <a:off x="120650" y="17954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8213" name="Прямоугольник 171"/>
          <p:cNvSpPr>
            <a:spLocks noChangeArrowheads="1"/>
          </p:cNvSpPr>
          <p:nvPr/>
        </p:nvSpPr>
        <p:spPr bwMode="auto">
          <a:xfrm>
            <a:off x="1565275" y="1362075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800000"/>
                </a:solidFill>
                <a:latin typeface="Calibri" pitchFamily="34" charset="0"/>
              </a:rPr>
              <a:t>N</a:t>
            </a:r>
            <a:endParaRPr lang="ru-RU" sz="2400" b="1" i="1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214" name="Прямоугольник 172"/>
          <p:cNvSpPr>
            <a:spLocks noChangeArrowheads="1"/>
          </p:cNvSpPr>
          <p:nvPr/>
        </p:nvSpPr>
        <p:spPr bwMode="auto">
          <a:xfrm>
            <a:off x="125413" y="3113088"/>
            <a:ext cx="54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Calibri" pitchFamily="34" charset="0"/>
              </a:rPr>
              <a:t>М</a:t>
            </a:r>
            <a:r>
              <a:rPr lang="en-US" sz="1600" b="1" i="1">
                <a:solidFill>
                  <a:srgbClr val="800000"/>
                </a:solidFill>
                <a:latin typeface="Calibri" pitchFamily="34" charset="0"/>
              </a:rPr>
              <a:t>1</a:t>
            </a:r>
            <a:endParaRPr lang="ru-RU" sz="2400" b="1" i="1">
              <a:solidFill>
                <a:srgbClr val="800000"/>
              </a:solidFill>
              <a:latin typeface="Calibri" pitchFamily="34" charset="0"/>
            </a:endParaRPr>
          </a:p>
        </p:txBody>
      </p:sp>
      <p:grpSp>
        <p:nvGrpSpPr>
          <p:cNvPr id="8215" name="Группа 173"/>
          <p:cNvGrpSpPr>
            <a:grpSpLocks/>
          </p:cNvGrpSpPr>
          <p:nvPr/>
        </p:nvGrpSpPr>
        <p:grpSpPr bwMode="auto">
          <a:xfrm>
            <a:off x="7421563" y="1427163"/>
            <a:ext cx="1482725" cy="2860675"/>
            <a:chOff x="611188" y="1052513"/>
            <a:chExt cx="2461659" cy="5786038"/>
          </a:xfrm>
        </p:grpSpPr>
        <p:sp>
          <p:nvSpPr>
            <p:cNvPr id="8219" name="Oval 6"/>
            <p:cNvSpPr>
              <a:spLocks noChangeArrowheads="1"/>
            </p:cNvSpPr>
            <p:nvPr/>
          </p:nvSpPr>
          <p:spPr bwMode="auto">
            <a:xfrm>
              <a:off x="611188" y="4076700"/>
              <a:ext cx="2305050" cy="8651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6" name="AutoShape 4"/>
            <p:cNvSpPr>
              <a:spLocks noChangeArrowheads="1"/>
            </p:cNvSpPr>
            <p:nvPr/>
          </p:nvSpPr>
          <p:spPr bwMode="auto">
            <a:xfrm>
              <a:off x="611188" y="1341494"/>
              <a:ext cx="2306157" cy="3599416"/>
            </a:xfrm>
            <a:prstGeom prst="can">
              <a:avLst>
                <a:gd name="adj" fmla="val 39050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7" name="Oval 5"/>
            <p:cNvSpPr>
              <a:spLocks noChangeArrowheads="1"/>
            </p:cNvSpPr>
            <p:nvPr/>
          </p:nvSpPr>
          <p:spPr bwMode="auto">
            <a:xfrm>
              <a:off x="611188" y="4077179"/>
              <a:ext cx="2306157" cy="8637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i="1">
                <a:latin typeface="+mn-lt"/>
              </a:endParaRPr>
            </a:p>
          </p:txBody>
        </p:sp>
        <p:sp>
          <p:nvSpPr>
            <p:cNvPr id="8222" name="Oval 7"/>
            <p:cNvSpPr>
              <a:spLocks noChangeArrowheads="1"/>
            </p:cNvSpPr>
            <p:nvPr/>
          </p:nvSpPr>
          <p:spPr bwMode="auto">
            <a:xfrm>
              <a:off x="1763713" y="1773238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3" name="Oval 8"/>
            <p:cNvSpPr>
              <a:spLocks noChangeArrowheads="1"/>
            </p:cNvSpPr>
            <p:nvPr/>
          </p:nvSpPr>
          <p:spPr bwMode="auto">
            <a:xfrm>
              <a:off x="1763713" y="4508500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4" name="Line 9"/>
            <p:cNvSpPr>
              <a:spLocks noChangeShapeType="1"/>
            </p:cNvSpPr>
            <p:nvPr/>
          </p:nvSpPr>
          <p:spPr bwMode="auto">
            <a:xfrm flipH="1">
              <a:off x="1753960" y="1856843"/>
              <a:ext cx="75868" cy="2586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Text Box 75"/>
            <p:cNvSpPr txBox="1">
              <a:spLocks noChangeArrowheads="1"/>
            </p:cNvSpPr>
            <p:nvPr/>
          </p:nvSpPr>
          <p:spPr bwMode="auto">
            <a:xfrm>
              <a:off x="1322475" y="1134070"/>
              <a:ext cx="431801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О</a:t>
              </a:r>
            </a:p>
          </p:txBody>
        </p:sp>
        <p:sp>
          <p:nvSpPr>
            <p:cNvPr id="8226" name="Rectangle 76"/>
            <p:cNvSpPr>
              <a:spLocks noChangeArrowheads="1"/>
            </p:cNvSpPr>
            <p:nvPr/>
          </p:nvSpPr>
          <p:spPr bwMode="auto">
            <a:xfrm>
              <a:off x="1322475" y="4025163"/>
              <a:ext cx="519113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800000"/>
                  </a:solidFill>
                  <a:latin typeface="Calibri" pitchFamily="34" charset="0"/>
                </a:rPr>
                <a:t>О</a:t>
              </a:r>
              <a:r>
                <a:rPr lang="en-US" sz="1400" b="1" i="1">
                  <a:solidFill>
                    <a:srgbClr val="800000"/>
                  </a:solidFill>
                  <a:latin typeface="Calibri" pitchFamily="34" charset="0"/>
                </a:rPr>
                <a:t>1</a:t>
              </a:r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27" name="Rectangle 77"/>
            <p:cNvSpPr>
              <a:spLocks noChangeArrowheads="1"/>
            </p:cNvSpPr>
            <p:nvPr/>
          </p:nvSpPr>
          <p:spPr bwMode="auto">
            <a:xfrm>
              <a:off x="2452511" y="3558073"/>
              <a:ext cx="620336" cy="9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800000"/>
                  </a:solidFill>
                  <a:latin typeface="Calibri" pitchFamily="34" charset="0"/>
                </a:rPr>
                <a:t>B</a:t>
              </a:r>
              <a:endParaRPr lang="ru-RU" sz="1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28" name="Rectangle 80"/>
            <p:cNvSpPr>
              <a:spLocks noChangeArrowheads="1"/>
            </p:cNvSpPr>
            <p:nvPr/>
          </p:nvSpPr>
          <p:spPr bwMode="auto">
            <a:xfrm>
              <a:off x="966832" y="5904373"/>
              <a:ext cx="404813" cy="9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8229" name="Line 81"/>
            <p:cNvSpPr>
              <a:spLocks noChangeShapeType="1"/>
            </p:cNvSpPr>
            <p:nvPr/>
          </p:nvSpPr>
          <p:spPr bwMode="auto">
            <a:xfrm flipV="1">
              <a:off x="848284" y="1518834"/>
              <a:ext cx="1659670" cy="6271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82"/>
            <p:cNvSpPr>
              <a:spLocks noChangeShapeType="1"/>
            </p:cNvSpPr>
            <p:nvPr/>
          </p:nvSpPr>
          <p:spPr bwMode="auto">
            <a:xfrm>
              <a:off x="2507953" y="1518835"/>
              <a:ext cx="0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Line 83"/>
            <p:cNvSpPr>
              <a:spLocks noChangeShapeType="1"/>
            </p:cNvSpPr>
            <p:nvPr/>
          </p:nvSpPr>
          <p:spPr bwMode="auto">
            <a:xfrm flipV="1">
              <a:off x="848284" y="4177348"/>
              <a:ext cx="1659670" cy="664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Line 84"/>
            <p:cNvSpPr>
              <a:spLocks noChangeShapeType="1"/>
            </p:cNvSpPr>
            <p:nvPr/>
          </p:nvSpPr>
          <p:spPr bwMode="auto">
            <a:xfrm>
              <a:off x="848284" y="2183465"/>
              <a:ext cx="0" cy="2663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Rectangle 85"/>
            <p:cNvSpPr>
              <a:spLocks noChangeArrowheads="1"/>
            </p:cNvSpPr>
            <p:nvPr/>
          </p:nvSpPr>
          <p:spPr bwMode="auto">
            <a:xfrm>
              <a:off x="900113" y="1052513"/>
              <a:ext cx="306552" cy="9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ru-RU" sz="2400" b="1" i="1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90" name="Дуга 189"/>
            <p:cNvSpPr/>
            <p:nvPr/>
          </p:nvSpPr>
          <p:spPr>
            <a:xfrm rot="10800000">
              <a:off x="611188" y="3955165"/>
              <a:ext cx="2306157" cy="1014644"/>
            </a:xfrm>
            <a:prstGeom prst="arc">
              <a:avLst>
                <a:gd name="adj1" fmla="val 10721410"/>
                <a:gd name="adj2" fmla="val 1257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216" name="Прямоугольник 190"/>
          <p:cNvSpPr>
            <a:spLocks noChangeArrowheads="1"/>
          </p:cNvSpPr>
          <p:nvPr/>
        </p:nvSpPr>
        <p:spPr bwMode="auto">
          <a:xfrm>
            <a:off x="7038975" y="1835150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800000"/>
                </a:solidFill>
                <a:latin typeface="Calibri" pitchFamily="34" charset="0"/>
              </a:rPr>
              <a:t>A</a:t>
            </a:r>
            <a:r>
              <a:rPr lang="en-US" sz="1600" b="1" i="1">
                <a:solidFill>
                  <a:srgbClr val="800000"/>
                </a:solidFill>
                <a:latin typeface="Calibri" pitchFamily="34" charset="0"/>
              </a:rPr>
              <a:t>1</a:t>
            </a:r>
            <a:endParaRPr lang="ru-RU" sz="2400" b="1" i="1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217" name="Прямоугольник 191"/>
          <p:cNvSpPr>
            <a:spLocks noChangeArrowheads="1"/>
          </p:cNvSpPr>
          <p:nvPr/>
        </p:nvSpPr>
        <p:spPr bwMode="auto">
          <a:xfrm>
            <a:off x="8523288" y="1355725"/>
            <a:ext cx="48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800000"/>
                </a:solidFill>
                <a:latin typeface="Calibri" pitchFamily="34" charset="0"/>
              </a:rPr>
              <a:t>B</a:t>
            </a:r>
            <a:r>
              <a:rPr lang="en-US" sz="1600" b="1" i="1">
                <a:solidFill>
                  <a:srgbClr val="800000"/>
                </a:solidFill>
                <a:latin typeface="Calibri" pitchFamily="34" charset="0"/>
              </a:rPr>
              <a:t>1</a:t>
            </a:r>
            <a:endParaRPr lang="ru-RU" sz="2400" b="1" i="1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218" name="Прямоугольник 192"/>
          <p:cNvSpPr>
            <a:spLocks noChangeArrowheads="1"/>
          </p:cNvSpPr>
          <p:nvPr/>
        </p:nvSpPr>
        <p:spPr bwMode="auto">
          <a:xfrm>
            <a:off x="7181850" y="3109913"/>
            <a:ext cx="37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800000"/>
                </a:solidFill>
                <a:latin typeface="Calibri" pitchFamily="34" charset="0"/>
              </a:rPr>
              <a:t>A</a:t>
            </a:r>
            <a:endParaRPr lang="ru-RU" sz="2400" b="1" i="1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7128792" cy="44976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Конспект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Записать в конспекте ответы задач слайда 6 (указать номер слайда)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Прорешать</a:t>
            </a:r>
            <a:r>
              <a:rPr lang="ru-RU" dirty="0" smtClean="0"/>
              <a:t> задачи последнего слайда (указать номер слайда)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(задачи похожи на экзаменационные)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4. </a:t>
            </a:r>
            <a:r>
              <a:rPr lang="ru-RU" dirty="0" smtClean="0"/>
              <a:t>Готовимся к тесту.</a:t>
            </a:r>
          </a:p>
          <a:p>
            <a:pPr marL="0" indent="0">
              <a:buNone/>
            </a:pPr>
            <a:r>
              <a:rPr lang="ru-RU" dirty="0" smtClean="0"/>
              <a:t>Начало 15.00 окончание 15.15</a:t>
            </a:r>
          </a:p>
          <a:p>
            <a:pPr marL="0" indent="0">
              <a:buNone/>
            </a:pPr>
            <a:r>
              <a:rPr lang="ru-RU" dirty="0" smtClean="0"/>
              <a:t>Ссылка </a:t>
            </a:r>
            <a:r>
              <a:rPr lang="en-US" dirty="0">
                <a:hlinkClick r:id="rId2"/>
              </a:rPr>
              <a:t>https://forms.gle/uUGZHyG5qKMvM5K99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148344" cy="19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5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Цилиндр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ru-RU" b="1" dirty="0"/>
              <a:t>Цилиндр</a:t>
            </a:r>
            <a:r>
              <a:rPr lang="ru-RU" dirty="0"/>
              <a:t> — геометрическое тело, ограниченное цилиндрической поверхностью и двумя параллельными плоскостями, пересекающими её.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9277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9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44016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Тело, полученное при вращении прямоугольника вокруг одной из его сторон, называется прямым круговым цилиндром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 descr="https://mypresentation.ru/documents/37a1b166c52978ca42d9ba90d252fe76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" y="2060848"/>
            <a:ext cx="7620000" cy="46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4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ds05.infourok.ru/uploads/ex/009a/0003e4b1-3442af42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3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54" y="26064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500174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2.Определить высоту и радиус цилиндра, полученного при вращении прямоугольника со сторонами 10 и 20 см вокруг меньшей стороны.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571612"/>
            <a:ext cx="3643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1.Определить высоту и радиус цилиндра, полученного при вращении прямоугольника со сторонами 10 и 20 см вокруг большей стороны.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0853" y="4149080"/>
                <a:ext cx="45913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Ответ:  1. Высота ……;радиус …….</m:t>
                      </m:r>
                    </m:oMath>
                  </m:oMathPara>
                </a14:m>
                <a:endParaRPr lang="ru-RU" b="0" dirty="0" smtClean="0"/>
              </a:p>
              <a:p>
                <a:r>
                  <a:rPr lang="ru-RU" dirty="0" smtClean="0"/>
                  <a:t>                  2. Высота ……..; радиус ……….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3" y="4149080"/>
                <a:ext cx="4591321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266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0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3.infourok.ru/uploads/ex/135a/000270d1-d7e229e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8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785786" y="3357562"/>
            <a:ext cx="4392613" cy="1368425"/>
          </a:xfrm>
          <a:prstGeom prst="rect">
            <a:avLst/>
          </a:prstGeom>
          <a:solidFill>
            <a:srgbClr val="FF0DFF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1" name="Oval 11"/>
          <p:cNvSpPr>
            <a:spLocks noChangeArrowheads="1"/>
          </p:cNvSpPr>
          <p:nvPr/>
        </p:nvSpPr>
        <p:spPr bwMode="auto">
          <a:xfrm>
            <a:off x="2214546" y="2000240"/>
            <a:ext cx="1296987" cy="1368425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2" name="Oval 12"/>
          <p:cNvSpPr>
            <a:spLocks noChangeArrowheads="1"/>
          </p:cNvSpPr>
          <p:nvPr/>
        </p:nvSpPr>
        <p:spPr bwMode="auto">
          <a:xfrm>
            <a:off x="2214546" y="4714884"/>
            <a:ext cx="1296987" cy="1368425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06939" y="3717031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214546" y="4286256"/>
          <a:ext cx="16414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Формула" r:id="rId4" imgW="660240" imgH="177480" progId="Equation.3">
                  <p:embed/>
                </p:oleObj>
              </mc:Choice>
              <mc:Fallback>
                <p:oleObj name="Формула" r:id="rId4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4286256"/>
                        <a:ext cx="16414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214546" y="2428868"/>
          <a:ext cx="1326741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Формула" r:id="rId6" imgW="622080" imgH="203040" progId="Equation.3">
                  <p:embed/>
                </p:oleObj>
              </mc:Choice>
              <mc:Fallback>
                <p:oleObj name="Формула" r:id="rId6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428868"/>
                        <a:ext cx="1326741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214546" y="5072074"/>
          <a:ext cx="13271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Формула" r:id="rId8" imgW="622080" imgH="203040" progId="Equation.3">
                  <p:embed/>
                </p:oleObj>
              </mc:Choice>
              <mc:Fallback>
                <p:oleObj name="Формула" r:id="rId8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5072074"/>
                        <a:ext cx="13271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213350" y="1928813"/>
          <a:ext cx="33782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Формула" r:id="rId10" imgW="1358640" imgH="228600" progId="Equation.3">
                  <p:embed/>
                </p:oleObj>
              </mc:Choice>
              <mc:Fallback>
                <p:oleObj name="Формула" r:id="rId10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1928813"/>
                        <a:ext cx="3378200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857884" y="3214686"/>
          <a:ext cx="29035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Формула" r:id="rId12" imgW="1168200" imgH="228600" progId="Equation.3">
                  <p:embed/>
                </p:oleObj>
              </mc:Choice>
              <mc:Fallback>
                <p:oleObj name="Формула" r:id="rId12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214686"/>
                        <a:ext cx="290353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57818" y="4714884"/>
          <a:ext cx="35655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Формула" r:id="rId14" imgW="1434960" imgH="241200" progId="Equation.3">
                  <p:embed/>
                </p:oleObj>
              </mc:Choice>
              <mc:Fallback>
                <p:oleObj name="Формула" r:id="rId14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714884"/>
                        <a:ext cx="356552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429256" y="5572140"/>
          <a:ext cx="3281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Формула" r:id="rId16" imgW="1320480" imgH="228600" progId="Equation.3">
                  <p:embed/>
                </p:oleObj>
              </mc:Choice>
              <mc:Fallback>
                <p:oleObj name="Формула" r:id="rId16" imgW="1320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5572140"/>
                        <a:ext cx="32813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4282" y="285728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Площадь боковой поверхности и площадь полной поверхности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 animBg="1"/>
      <p:bldP spid="92171" grpId="0" animBg="1"/>
      <p:bldP spid="9217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744913" y="1798638"/>
            <a:ext cx="1512887" cy="1601787"/>
            <a:chOff x="3745197" y="1798602"/>
            <a:chExt cx="1512168" cy="1602283"/>
          </a:xfrm>
        </p:grpSpPr>
        <p:sp>
          <p:nvSpPr>
            <p:cNvPr id="3" name="Блок-схема: магнитный диск 2"/>
            <p:cNvSpPr/>
            <p:nvPr/>
          </p:nvSpPr>
          <p:spPr>
            <a:xfrm>
              <a:off x="3745197" y="1798602"/>
              <a:ext cx="1512168" cy="160228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Блок-схема: узел 3"/>
            <p:cNvSpPr/>
            <p:nvPr/>
          </p:nvSpPr>
          <p:spPr>
            <a:xfrm>
              <a:off x="3745197" y="2451266"/>
              <a:ext cx="1512168" cy="566913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4548090" y="2114612"/>
              <a:ext cx="0" cy="102266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7688" y="854075"/>
            <a:ext cx="3095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Секущая плоскость проходит вдоль оси цилиндра</a:t>
            </a: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705225" y="50800"/>
            <a:ext cx="1511300" cy="162718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49763" y="312738"/>
            <a:ext cx="6350" cy="1127125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flipH="1">
            <a:off x="3517900" y="1089025"/>
            <a:ext cx="1938338" cy="2039938"/>
          </a:xfrm>
          <a:prstGeom prst="arc">
            <a:avLst>
              <a:gd name="adj1" fmla="val 13364042"/>
              <a:gd name="adj2" fmla="val 19041210"/>
            </a:avLst>
          </a:prstGeom>
          <a:ln w="285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56238" y="276225"/>
            <a:ext cx="3687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Сечением является прямоугольник, стороны которого-образующие конуса и диаметры оснований.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4513" y="2012950"/>
            <a:ext cx="2808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Секущая плоскость перпендикулярна оси цилиндра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72188" y="2151063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Сечением является круг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1038" y="3636963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Секущая плоскость параллельна оси цилиндра</a:t>
            </a:r>
          </a:p>
        </p:txBody>
      </p:sp>
      <p:sp>
        <p:nvSpPr>
          <p:cNvPr id="41" name="Блок-схема: магнитный диск 40"/>
          <p:cNvSpPr/>
          <p:nvPr/>
        </p:nvSpPr>
        <p:spPr>
          <a:xfrm>
            <a:off x="3765550" y="3490913"/>
            <a:ext cx="1511300" cy="1601787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4533900" y="3781425"/>
            <a:ext cx="1588" cy="102235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магнитный диск 43"/>
          <p:cNvSpPr/>
          <p:nvPr/>
        </p:nvSpPr>
        <p:spPr>
          <a:xfrm>
            <a:off x="3797300" y="5219700"/>
            <a:ext cx="1512888" cy="1601788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 rot="20507591">
            <a:off x="3756025" y="5830888"/>
            <a:ext cx="1606550" cy="568325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4567238" y="5508625"/>
            <a:ext cx="0" cy="1023938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19000724">
            <a:off x="3381375" y="2833688"/>
            <a:ext cx="2279650" cy="2190750"/>
          </a:xfrm>
          <a:prstGeom prst="arc">
            <a:avLst>
              <a:gd name="adj1" fmla="val 16200000"/>
              <a:gd name="adj2" fmla="val 21198870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Дуга 48"/>
          <p:cNvSpPr/>
          <p:nvPr/>
        </p:nvSpPr>
        <p:spPr>
          <a:xfrm rot="18891909">
            <a:off x="3364707" y="4561681"/>
            <a:ext cx="2279650" cy="2192337"/>
          </a:xfrm>
          <a:prstGeom prst="arc">
            <a:avLst>
              <a:gd name="adj1" fmla="val 16341934"/>
              <a:gd name="adj2" fmla="val 21597259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Дуга 49"/>
          <p:cNvSpPr/>
          <p:nvPr/>
        </p:nvSpPr>
        <p:spPr>
          <a:xfrm rot="18891909">
            <a:off x="3382170" y="6342856"/>
            <a:ext cx="2278062" cy="2143125"/>
          </a:xfrm>
          <a:prstGeom prst="arc">
            <a:avLst>
              <a:gd name="adj1" fmla="val 16553181"/>
              <a:gd name="adj2" fmla="val 21502580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39750" y="5508625"/>
            <a:ext cx="2560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Секущая плоскость наклонена к плоскости основания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5026025" y="3546475"/>
            <a:ext cx="6350" cy="110013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805363" y="3990975"/>
            <a:ext cx="0" cy="107791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6"/>
          <p:cNvGrpSpPr>
            <a:grpSpLocks/>
          </p:cNvGrpSpPr>
          <p:nvPr/>
        </p:nvGrpSpPr>
        <p:grpSpPr bwMode="auto">
          <a:xfrm>
            <a:off x="4821238" y="3746500"/>
            <a:ext cx="111125" cy="1316038"/>
            <a:chOff x="4978952" y="3706584"/>
            <a:chExt cx="110855" cy="1315622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4978952" y="3950982"/>
              <a:ext cx="0" cy="1071224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5039130" y="3820848"/>
              <a:ext cx="6335" cy="1075985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5089807" y="3706584"/>
              <a:ext cx="0" cy="107757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184900" y="3656013"/>
            <a:ext cx="266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Сечением является прямоугольник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237288" y="5251450"/>
            <a:ext cx="2665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i="1">
                <a:cs typeface="Arial" charset="0"/>
              </a:rPr>
              <a:t>Сечением является эллипс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95863" y="506413"/>
            <a:ext cx="0" cy="106045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870325" y="209550"/>
            <a:ext cx="0" cy="106045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037013" y="219075"/>
            <a:ext cx="0" cy="112236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81475" y="260350"/>
            <a:ext cx="0" cy="108902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325938" y="288925"/>
            <a:ext cx="0" cy="11318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876800" y="482600"/>
            <a:ext cx="0" cy="106045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487863" y="360363"/>
            <a:ext cx="0" cy="106045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613275" y="404813"/>
            <a:ext cx="0" cy="106521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757738" y="428625"/>
            <a:ext cx="0" cy="110013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Дуга 52"/>
          <p:cNvSpPr/>
          <p:nvPr/>
        </p:nvSpPr>
        <p:spPr>
          <a:xfrm rot="8117705">
            <a:off x="3190875" y="388938"/>
            <a:ext cx="2844800" cy="2560637"/>
          </a:xfrm>
          <a:prstGeom prst="arc">
            <a:avLst>
              <a:gd name="adj1" fmla="val 17062693"/>
              <a:gd name="adj2" fmla="val 2114983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Дуга 83"/>
          <p:cNvSpPr/>
          <p:nvPr/>
        </p:nvSpPr>
        <p:spPr>
          <a:xfrm rot="5400000">
            <a:off x="2712244" y="3547269"/>
            <a:ext cx="2520950" cy="3344862"/>
          </a:xfrm>
          <a:prstGeom prst="arc">
            <a:avLst>
              <a:gd name="adj1" fmla="val 17913053"/>
              <a:gd name="adj2" fmla="val 34856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32450" y="1100138"/>
            <a:ext cx="30972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i="1">
                <a:cs typeface="Arial" charset="0"/>
              </a:rPr>
              <a:t>Такое сечение называется </a:t>
            </a:r>
            <a:r>
              <a:rPr lang="ru-RU" i="1">
                <a:solidFill>
                  <a:srgbClr val="FF0000"/>
                </a:solidFill>
                <a:cs typeface="Arial" charset="0"/>
              </a:rPr>
              <a:t>осевым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6388" y="198438"/>
            <a:ext cx="4343401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Сечения цилиндра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70325" y="152400"/>
            <a:ext cx="1125538" cy="35401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870325" y="1279525"/>
            <a:ext cx="1158875" cy="320675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89513" y="3641725"/>
            <a:ext cx="6350" cy="107473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4805363" y="3546475"/>
            <a:ext cx="238125" cy="4445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805363" y="4646613"/>
            <a:ext cx="227012" cy="422275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</TotalTime>
  <Words>276</Words>
  <Application>Microsoft Office PowerPoint</Application>
  <PresentationFormat>Экран (4:3)</PresentationFormat>
  <Paragraphs>74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Воздушный поток</vt:lpstr>
      <vt:lpstr>Формула</vt:lpstr>
      <vt:lpstr>Тела вращения I. Цилиндр </vt:lpstr>
      <vt:lpstr>задание</vt:lpstr>
      <vt:lpstr>I. Цилиндр </vt:lpstr>
      <vt:lpstr>Определение.  Тело, полученное при вращении прямоугольника вокруг одной из его сторон, называется прямым круговым цилиндром  </vt:lpstr>
      <vt:lpstr>Презентация PowerPoint</vt:lpstr>
      <vt:lpstr>Задача.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Тела вращения</dc:title>
  <dc:creator>Dmitry Nazarov</dc:creator>
  <cp:lastModifiedBy>Dmitry Nazarov</cp:lastModifiedBy>
  <cp:revision>7</cp:revision>
  <dcterms:created xsi:type="dcterms:W3CDTF">2020-06-04T10:43:53Z</dcterms:created>
  <dcterms:modified xsi:type="dcterms:W3CDTF">2020-06-05T17:05:59Z</dcterms:modified>
</cp:coreProperties>
</file>