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1" r:id="rId6"/>
    <p:sldId id="262" r:id="rId7"/>
    <p:sldId id="26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5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49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5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03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437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7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3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1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9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30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64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27EC3-7C39-4450-A020-7609E833A30C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F55AA-6E7E-4063-B72D-9BCB2194E9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00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BcLQxuBKj5FvAcFh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time_continue=8&amp;v=Y_Z3ciD1rQM&amp;feature=emb_logo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1797" y="260649"/>
            <a:ext cx="7772400" cy="72008"/>
          </a:xfrm>
        </p:spPr>
        <p:txBody>
          <a:bodyPr>
            <a:normAutofit fontScale="90000"/>
          </a:bodyPr>
          <a:lstStyle/>
          <a:p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32656"/>
            <a:ext cx="6400800" cy="444204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ПИРАМИДА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УСЕЧЕННАЯ ПИРАМИДА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42" y="2908987"/>
            <a:ext cx="422446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16359"/>
            <a:ext cx="3825085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59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273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1.Написать конспект, используя видео ролик.</a:t>
            </a:r>
          </a:p>
          <a:p>
            <a:pPr marL="0" indent="0">
              <a:buNone/>
            </a:pPr>
            <a:r>
              <a:rPr lang="ru-RU" sz="2400" dirty="0" smtClean="0"/>
              <a:t>2. Переписать задачи (номер задачи – номер слайда!)</a:t>
            </a:r>
          </a:p>
          <a:p>
            <a:pPr marL="0" indent="0">
              <a:buNone/>
            </a:pPr>
            <a:r>
              <a:rPr lang="ru-RU" sz="2400" dirty="0" smtClean="0"/>
              <a:t>3. Подготовиться к тесту по данной теме.</a:t>
            </a:r>
          </a:p>
          <a:p>
            <a:pPr marL="0" indent="0">
              <a:buNone/>
            </a:pPr>
            <a:r>
              <a:rPr lang="ru-RU" sz="2400" smtClean="0"/>
              <a:t>Время  </a:t>
            </a:r>
            <a:r>
              <a:rPr lang="ru-RU" sz="2400" dirty="0" smtClean="0"/>
              <a:t>15.00  - 15.15.</a:t>
            </a:r>
          </a:p>
          <a:p>
            <a:pPr marL="0" indent="0">
              <a:buNone/>
            </a:pPr>
            <a:r>
              <a:rPr lang="ru-RU" sz="2400" dirty="0" smtClean="0"/>
              <a:t>Ссылка на тест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5732"/>
            <a:ext cx="4471392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27784" y="4725144"/>
            <a:ext cx="3772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https://forms.gle/BcLQxuBKj5FvAcFh8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62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133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Видео ролик</a:t>
            </a:r>
            <a:endParaRPr lang="ru-RU" sz="3200" dirty="0"/>
          </a:p>
        </p:txBody>
      </p:sp>
      <p:pic>
        <p:nvPicPr>
          <p:cNvPr id="4" name="пирамида фильм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908720"/>
            <a:ext cx="8045450" cy="4176464"/>
          </a:xfrm>
        </p:spPr>
      </p:pic>
      <p:sp>
        <p:nvSpPr>
          <p:cNvPr id="5" name="Прямоугольник 4"/>
          <p:cNvSpPr/>
          <p:nvPr/>
        </p:nvSpPr>
        <p:spPr>
          <a:xfrm>
            <a:off x="251520" y="558924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Ссылка на фильм </a:t>
            </a:r>
            <a:r>
              <a:rPr lang="en-US" dirty="0" smtClean="0">
                <a:hlinkClick r:id="rId5"/>
              </a:rPr>
              <a:t>https://www.youtube.com/watch?time_continue=8&amp;v=Y_Z3ciD1rQM&amp;feature=emb_logo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86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2" y="-99392"/>
            <a:ext cx="9027728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261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644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>задача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980728"/>
            <a:ext cx="828092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5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Задача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>
              <a:buNone/>
            </a:pPr>
            <a:endParaRPr lang="ru-RU" sz="1800" dirty="0" smtClean="0"/>
          </a:p>
          <a:p>
            <a:pPr marL="0" indent="0">
              <a:buNone/>
            </a:pPr>
            <a:r>
              <a:rPr lang="ru-RU" sz="1800" i="1" dirty="0" smtClean="0"/>
              <a:t>Дано</a:t>
            </a:r>
            <a:r>
              <a:rPr lang="ru-RU" sz="1800" i="1" dirty="0"/>
              <a:t>:</a:t>
            </a:r>
            <a:r>
              <a:rPr lang="ru-RU" sz="1800" dirty="0"/>
              <a:t> ABCD - пирамида; АВ = 29 </a:t>
            </a:r>
            <a:r>
              <a:rPr lang="ru-RU" sz="1800" dirty="0" smtClean="0"/>
              <a:t>см; </a:t>
            </a:r>
            <a:r>
              <a:rPr lang="ru-RU" sz="1800" dirty="0"/>
              <a:t>АС = 21 </a:t>
            </a:r>
            <a:r>
              <a:rPr lang="ru-RU" sz="1800" dirty="0" smtClean="0"/>
              <a:t>см; </a:t>
            </a:r>
            <a:r>
              <a:rPr lang="ru-RU" sz="1800" dirty="0"/>
              <a:t>DA ⊥ AВС; DA = 20 </a:t>
            </a:r>
            <a:r>
              <a:rPr lang="ru-RU" sz="1800" dirty="0" smtClean="0"/>
              <a:t>см </a:t>
            </a:r>
            <a:r>
              <a:rPr lang="ru-RU" sz="1800" dirty="0"/>
              <a:t>(рис. 5</a:t>
            </a:r>
            <a:r>
              <a:rPr lang="ru-RU" sz="1800" dirty="0" smtClean="0"/>
              <a:t>).</a:t>
            </a:r>
          </a:p>
          <a:p>
            <a:pPr marL="0" indent="0">
              <a:buNone/>
            </a:pPr>
            <a:r>
              <a:rPr lang="ru-RU" sz="1800" i="1" dirty="0" smtClean="0"/>
              <a:t>Найти:</a:t>
            </a:r>
            <a:r>
              <a:rPr lang="ru-RU" sz="1800" dirty="0" smtClean="0"/>
              <a:t> S6ок..</a:t>
            </a:r>
            <a:endParaRPr lang="ru-RU" sz="1800" dirty="0"/>
          </a:p>
        </p:txBody>
      </p:sp>
      <p:pic>
        <p:nvPicPr>
          <p:cNvPr id="4" name="Рисунок 3" descr="image5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412776"/>
            <a:ext cx="1581150" cy="16097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484465" y="1916832"/>
                <a:ext cx="6168330" cy="27574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0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Решение:</a:t>
                </a:r>
                <a:endParaRPr kumimoji="0" lang="en-US" sz="16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6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Площадь боковой поверхности пирамиды равна сумме площадей </a:t>
                </a:r>
                <a:endParaRPr lang="en-US" sz="1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6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боковых граней. Значит, надо вычислить площадь </a:t>
                </a:r>
                <a:endParaRPr lang="en-US" sz="1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ru-RU" sz="16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треугольников </a:t>
                </a:r>
                <a:r>
                  <a:rPr lang="en-US" sz="16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DAC,DAB,CDB</a:t>
                </a:r>
                <a:r>
                  <a:rPr lang="ru-RU" sz="16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</a:t>
                </a:r>
                <a:endParaRPr lang="en-US" sz="160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1.</a:t>
                </a:r>
                <a:r>
                  <a:rPr kumimoji="0" lang="ru-RU" sz="16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∆</m:t>
                        </m:r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𝐷𝐴𝐶</m:t>
                        </m:r>
                      </m:sub>
                    </m:sSub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*AD*AC=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sz="1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1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*20*21=</a:t>
                </a: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210(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ru-RU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см</m:t>
                        </m:r>
                      </m:e>
                      <m:sup>
                        <m:r>
                          <a:rPr kumimoji="0" lang="ru-RU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6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2.</a:t>
                </a:r>
                <a:r>
                  <a:rPr kumimoji="0" lang="ru-RU" sz="1600" b="0" i="0" u="none" strike="noStrike" cap="none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∆</m:t>
                        </m:r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𝐷𝐴𝐵</m:t>
                        </m:r>
                      </m:sub>
                    </m:sSub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1600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*AD*AB=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sz="1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16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*20*29=</a:t>
                </a: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2</a:t>
                </a: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9</a:t>
                </a: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0(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ru-RU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см</m:t>
                        </m:r>
                      </m:e>
                      <m:sup>
                        <m:r>
                          <a:rPr kumimoji="0" lang="ru-RU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3.</a:t>
                </a: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Так как DA ⊥ ВС, АС ⊥ ВС, то по теореме о 3-х перпендикулярах </a:t>
                </a: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DC ⊥ СВ. </a:t>
                </a:r>
                <a:r>
                  <a:rPr lang="ru-RU" sz="1600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Значит,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/>
                        <a:ea typeface="Cambria Math"/>
                        <a:cs typeface="Times New Roman" pitchFamily="18" charset="0"/>
                      </a:rPr>
                      <m:t>∆</m:t>
                    </m:r>
                    <m:r>
                      <a:rPr kumimoji="0" lang="en-US" sz="1600" b="0" i="1" u="none" strike="noStrike" cap="none" normalizeH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/>
                        <a:ea typeface="Cambria Math"/>
                        <a:cs typeface="Times New Roman" pitchFamily="18" charset="0"/>
                      </a:rPr>
                      <m:t>𝐷𝐵𝐶</m:t>
                    </m:r>
                  </m:oMath>
                </a14:m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– </a:t>
                </a: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прямоугольный.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4.По теореме Пифагора имеем: </a:t>
                </a: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465" y="1916832"/>
                <a:ext cx="6168330" cy="2757422"/>
              </a:xfrm>
              <a:prstGeom prst="rect">
                <a:avLst/>
              </a:prstGeom>
              <a:blipFill rotWithShape="1">
                <a:blip r:embed="rId3"/>
                <a:stretch>
                  <a:fillRect l="-4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4465" y="4471474"/>
                <a:ext cx="5671711" cy="1902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/>
                  <a:t>D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𝐶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𝐴𝐶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20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/>
                              </a:rPr>
                              <m:t>21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 smtClean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b="0" i="1" dirty="0" smtClean="0">
                            <a:latin typeface="Cambria Math"/>
                          </a:rPr>
                          <m:t>841</m:t>
                        </m:r>
                      </m:e>
                    </m:rad>
                  </m:oMath>
                </a14:m>
                <a:r>
                  <a:rPr lang="en-US" dirty="0" smtClean="0"/>
                  <a:t>=29</a:t>
                </a:r>
                <a:endParaRPr lang="ru-RU" dirty="0" smtClean="0"/>
              </a:p>
              <a:p>
                <a:pPr lvl="0"/>
                <a:r>
                  <a:rPr lang="ru-RU" dirty="0" smtClean="0"/>
                  <a:t>5.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∆</m:t>
                        </m:r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𝐷𝐵𝐶</m:t>
                        </m:r>
                      </m:sub>
                    </m:sSub>
                    <m:r>
                      <a:rPr kumimoji="0" lang="en-US" b="0" i="1" u="none" strike="noStrike" cap="none" normalizeH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*CB*DC=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kumimoji="0" lang="en-US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*20*29=</a:t>
                </a:r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2</a:t>
                </a: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9</a:t>
                </a:r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0(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ru-RU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см</m:t>
                        </m:r>
                      </m:e>
                      <m:sup>
                        <m:r>
                          <a:rPr kumimoji="0" lang="ru-RU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r>
                  <a:rPr lang="en-US" dirty="0" smtClean="0"/>
                  <a:t>6.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</a:rPr>
                          <m:t>бок</m:t>
                        </m:r>
                      </m:sub>
                    </m:sSub>
                  </m:oMath>
                </a14:m>
                <a:r>
                  <a:rPr lang="ru-RU" dirty="0" smtClean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∆</m:t>
                        </m:r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𝐷𝐴𝐶</m:t>
                        </m:r>
                      </m:sub>
                    </m:sSub>
                  </m:oMath>
                </a14:m>
                <a:r>
                  <a:rPr lang="ru-RU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∆</m:t>
                        </m:r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𝐷𝐴𝐵</m:t>
                        </m:r>
                      </m:sub>
                    </m:sSub>
                  </m:oMath>
                </a14:m>
                <a:r>
                  <a:rPr lang="ru-RU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∆</m:t>
                        </m:r>
                        <m:r>
                          <a:rPr kumimoji="0" lang="en-US" b="0" i="1" u="none" strike="noStrike" cap="none" normalizeH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𝐷𝐵𝐶</m:t>
                        </m:r>
                      </m:sub>
                    </m:sSub>
                  </m:oMath>
                </a14:m>
                <a:r>
                  <a:rPr lang="ru-RU" dirty="0" smtClean="0"/>
                  <a:t>=210+290+290=790</a:t>
                </a:r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ru-RU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см</m:t>
                        </m:r>
                      </m:e>
                      <m:sup>
                        <m:r>
                          <a:rPr kumimoji="0" lang="ru-RU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ru-RU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dirty="0" smtClean="0"/>
              </a:p>
              <a:p>
                <a:r>
                  <a:rPr lang="ru-RU" i="1" dirty="0" smtClean="0"/>
                  <a:t>Ответ:</a:t>
                </a:r>
                <a:r>
                  <a:rPr lang="ru-RU" dirty="0"/>
                  <a:t> </a:t>
                </a:r>
                <a:r>
                  <a:rPr lang="ru-RU" dirty="0" smtClean="0"/>
                  <a:t>790</a:t>
                </a:r>
                <a:r>
                  <a:rPr kumimoji="0" lang="ru-RU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ru-RU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kumimoji="0" lang="ru-RU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см</m:t>
                        </m:r>
                      </m:e>
                      <m:sup>
                        <m:r>
                          <a:rPr kumimoji="0" lang="ru-RU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kumimoji="0" lang="ru-RU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endParaRPr kumimoji="0" lang="ru-RU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465" y="4471474"/>
                <a:ext cx="5671711" cy="1902380"/>
              </a:xfrm>
              <a:prstGeom prst="rect">
                <a:avLst/>
              </a:prstGeom>
              <a:blipFill rotWithShape="1">
                <a:blip r:embed="rId4"/>
                <a:stretch>
                  <a:fillRect l="-8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43957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280</Words>
  <Application>Microsoft Office PowerPoint</Application>
  <PresentationFormat>Экран (4:3)</PresentationFormat>
  <Paragraphs>29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Видео ролик</vt:lpstr>
      <vt:lpstr>Презентация PowerPoint</vt:lpstr>
      <vt:lpstr>Презентация PowerPoint</vt:lpstr>
      <vt:lpstr>задача</vt:lpstr>
      <vt:lpstr>Задача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Dmitry Nazarov</dc:creator>
  <cp:lastModifiedBy>Dmitry Nazarov</cp:lastModifiedBy>
  <cp:revision>9</cp:revision>
  <dcterms:created xsi:type="dcterms:W3CDTF">2020-05-31T13:26:27Z</dcterms:created>
  <dcterms:modified xsi:type="dcterms:W3CDTF">2020-06-01T20:00:10Z</dcterms:modified>
</cp:coreProperties>
</file>