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19250" y="3068637"/>
            <a:ext cx="5761037" cy="31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>
            <p:ph type="ctrTitle"/>
          </p:nvPr>
        </p:nvSpPr>
        <p:spPr>
          <a:xfrm>
            <a:off x="611187" y="0"/>
            <a:ext cx="7772400" cy="46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Развитие у детей навыков контроля и самоконтроля.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-US" sz="1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Психические особенности развития навыков самоконтроля у детей:</a:t>
            </a:r>
            <a:endParaRPr/>
          </a:p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Чем младше ребенок, тем больше он нуждается в контроле своих усилий. Как сделать, чтобы ученик совершал усилия не ради учительской похвалы или хотя бы не только ради нее? Зависимость от внешнего контроля снижается тогда, когда у человека формируется внутренняя контролирующая инстанция - самоконтроль. </a:t>
            </a:r>
            <a:endParaRPr/>
          </a:p>
          <a:p>
            <a:pPr indent="-2413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ходе самоконтроля человек совершает умственные и практические действия по самооценке, корректированию и совершенствованию выполняемой ими работы, овладевает соответствующими умениями и навыками. Кроме того, самоконтроль способствует развитию мышления.</a:t>
            </a:r>
            <a:endParaRPr/>
          </a:p>
          <a:p>
            <a:pPr indent="-2413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свою очередь самоконтроль опирается на мышление и другие психические процессы. Большое значение для поведения человека, его самооценки и саморегуляции имеет речь. Особенно велика роль внутренней речи, являющейся механизмом самосознания. Самоконтроль также тесно связан с памятью и вниманием. Так, память обеспечивает закрепление образца, чтобы можно было сравнивать с ним ход и результаты выполняемой работы. Большую роль в реализации самоконтроля играют ощущения и восприятие.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/>
          <p:nvPr>
            <p:ph idx="1" type="body"/>
          </p:nvPr>
        </p:nvSpPr>
        <p:spPr>
          <a:xfrm>
            <a:off x="468312" y="476250"/>
            <a:ext cx="8229600" cy="59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 разработали уровни сформированности самоконтроля и контроля в действиях детей: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Char char="•"/>
            </a:pPr>
            <a:r>
              <a:rPr b="0" i="1" lang="en-US" sz="18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Первый уровень</a:t>
            </a: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отсутствие контроля.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Совершаемые учеником действия и операции никак не контролируются, часто оказываются неправильными, допущенные ошибки не замечаются и не исправляются. Часто допускаются ошибки даже при решении хорошо знакомых задач. Не умеет исправлять ошибку ни самостоятельно, ни по просьбе учителя.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Char char="•"/>
            </a:pPr>
            <a:r>
              <a:rPr b="0" i="1" lang="en-US" sz="18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Второй уровень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уровне непроизвольного внимания.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 выполняется неустойчиво и неосознанно. В его основе лежит неосознаваемая ил плохо осознаваемая учеником схема действия, которая зафиксировалась в его непроизвольной памяти за счет многократного выполнения одного и того же действия. Контроль же в форме специального целенаправленного действия по соотнесению выполняемого учеником процесса решения задачи с усвоенной им схемой действия отсутствует. Ученик действует импульсивно, хаотично, но за счет непроизвольного запоминания схемы и непроизвольного внимания как бы предугадывает направление правильных действий, однако не может объяснить, почему следует делать именно так, а не иначе, легко отказывается от своего решения.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idx="1" type="body"/>
          </p:nvPr>
        </p:nvSpPr>
        <p:spPr>
          <a:xfrm>
            <a:off x="457200" y="549275"/>
            <a:ext cx="8229600" cy="55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Char char="•"/>
            </a:pPr>
            <a:r>
              <a:rPr b="0" i="1" lang="en-US" sz="18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Третий уровень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потенциальный контроль на уровне произвольного внимания.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Выполняя новое задание, ученик может допустить ошибку, однако, если учитель просит его проверить свои действия или найти и исправить ошибку, ученик, как правило, находит ее и исправляет и может при этом объяснить свои действия. Одновременно совершать новое действие и соотносить его со схемой ребенок затрудняется. Что касается хорошо освоенных или неоднократно повторенных действий, то в них ребенок почти не допускает ошибок, а если допустит, может самостоятельно найти и исправить. 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Char char="•"/>
            </a:pPr>
            <a:r>
              <a:rPr b="0" i="1" lang="en-US" sz="18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Четвертый уровень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актуальный контроль на уровне произвольного внимания.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процессе выполнения действия ученик ориентируется на хорошо осознанную и усвоенную им обобщенную схему действия и успешно соотносит с ней процесс решения задачи. Это приводит к тому, что действия выполняются, как правило, безошибочно. Допущенные ошибки обнаруживаются и исправляются самостоятельно, причем случаи повторения одних и тех же ошибок крайне редки.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" type="body"/>
          </p:nvPr>
        </p:nvSpPr>
        <p:spPr>
          <a:xfrm>
            <a:off x="457200" y="620712"/>
            <a:ext cx="82296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600"/>
              <a:buFont typeface="Arial"/>
              <a:buChar char="•"/>
            </a:pPr>
            <a:r>
              <a:rPr b="0" i="1" lang="en-US" sz="16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Пятый уровень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потенциальный рефлексивный контроль.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Столкнувшись с новой задачей, внешне похожей на решавшиеся ранее, ученик точно выполняет учебные действия в соответствии с прежней схемой, не замечая того, что схема оказывается неадекватной новым условиям. Допущенные ошибки может обнаружить с помощью учителя и, отвечая на его наводящие вопросы, может объяснить их источник - несоответствие примененного действия новым условиям задачи. Обычно после этого ученик пытается исправить свои действия, перестроить применяемый способ, тем не менее это ему удается сделать только с помощью учителя. 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3300"/>
              </a:buClr>
              <a:buSzPts val="1600"/>
              <a:buFont typeface="Arial"/>
              <a:buChar char="•"/>
            </a:pPr>
            <a:r>
              <a:rPr b="0" i="1" lang="en-US" sz="16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Шестой уровень</a:t>
            </a: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актуальный рефлексивный контроль.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Решая новую задачу, внешне похожую на решаемые ранее, ученик может самостоятельно обнаружить ошибки, возникающие из-за несоответствия применяемого им обобщенного способа действия (или схемы) новым условиям задачи и в связи с этим самостоятельно вносить коррективы в применяемую схему действия за счет поиска и выявления еще более общих оснований действия, т.е. принципов его построения. Другими словами, ученик умеет контролировать не только соответствие выполняемых действий обобщенной их схеме, но и соответствие самой обобщенной схеме изменившимся условиям задачи.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CCC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/>
          <p:nvPr>
            <p:ph idx="1" type="body"/>
          </p:nvPr>
        </p:nvSpPr>
        <p:spPr>
          <a:xfrm>
            <a:off x="457200" y="549275"/>
            <a:ext cx="8229600" cy="55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Развитие самоконтроля у младших школьников подчинено закономерностям.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Сначала он является отдельной формой деятельности.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Постепенно превращается в обязательный элемент выполнения основного задания.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Так как изменяется отношение ученика к самоконтролю, меняется и уровень его сформированности.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Можно говорить о следующих педагогических показателях сформированного самоконтроля: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умение спланировать работу;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умение изменять свои действия, учитывая изменившиеся условия, находить рациональные способы решения;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умение осознанно переходить на знаковые символы и схемы;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умение осознанно чередовать развернутые и сокращенные формулы контроля;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умение самостоятельно составлять системы проверочных заданий, алгоритм проверки.</a:t>
            </a:r>
            <a:endParaRPr/>
          </a:p>
        </p:txBody>
      </p:sp>
      <p:cxnSp>
        <p:nvCxnSpPr>
          <p:cNvPr id="143" name="Google Shape;143;p17"/>
          <p:cNvCxnSpPr/>
          <p:nvPr/>
        </p:nvCxnSpPr>
        <p:spPr>
          <a:xfrm>
            <a:off x="4067175" y="1341437"/>
            <a:ext cx="0" cy="216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44" name="Google Shape;144;p17"/>
          <p:cNvCxnSpPr/>
          <p:nvPr/>
        </p:nvCxnSpPr>
        <p:spPr>
          <a:xfrm>
            <a:off x="4140200" y="2060575"/>
            <a:ext cx="0" cy="360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DDDD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462" y="2997200"/>
            <a:ext cx="3381375" cy="32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8"/>
          <p:cNvSpPr txBox="1"/>
          <p:nvPr>
            <p:ph idx="1" type="body"/>
          </p:nvPr>
        </p:nvSpPr>
        <p:spPr>
          <a:xfrm>
            <a:off x="250825" y="476250"/>
            <a:ext cx="8229600" cy="5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Говоря о способностях и возможностях самопроверки в начальных классах, надо учитывать уровень подготовленности и индивидуальные особенности учащихся. Возрастными особенностями младших школьников объясняется использование игровых заданий и дидактических игр с элементами соревнования. Это оживляет учебную деятельность, повышает интерес и воспитывает веру в свои силы и возможности. В результате такого построения уроков, учащиеся приучаются работать коллективно, и вместе с тем, каждый самостоятельно. Предлагаемые приемы позволят учителю так организовать урок, чтобы дети практически тренировались контролировать не только товарищей, но и формировали навык самоконтроля: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с написанным образцом;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по словесной инструкции;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взаимопроверка с товарищем;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с готовым ответом или выполненным заданием в учебнике;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коллективное выполнение задания и коллективная проверка;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сочетание коллективной и индивидуальной работы;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самостоятельное придумывание заданий;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выполнение задания по алгоритму;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выполнение задания по наводящим вопросам;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выполнение задания по образу;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с помощью сигнальных карточек;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подбор нескольких способов выполнения задания и выбор самого рационального;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проговаривание “про себя” объяснения выбора.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Эти приемы будут способствовать формированию ответственности за свои действия, а, в конечном счете - сформируется привычка самоконтроля.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CEC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87675" y="404812"/>
            <a:ext cx="4675187" cy="2808287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>
            <p:ph idx="1" type="body"/>
          </p:nvPr>
        </p:nvSpPr>
        <p:spPr>
          <a:xfrm>
            <a:off x="0" y="233203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1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Таким образом: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1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1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Особенности действия контроля у разных учеников могут быть различными, и эти различия могут проявляться в его направленности ,в критериях, на основе которых строится контроль и т.п. Эти и другие характеристики контроля и составляют предмет его диагностики.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CC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468312" y="404812"/>
            <a:ext cx="8229600" cy="60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b="1" i="0" lang="en-US" sz="4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за вн</a:t>
            </a:r>
            <a:r>
              <a:rPr b="1" lang="en-US" sz="4800">
                <a:latin typeface="Times New Roman"/>
                <a:ea typeface="Times New Roman"/>
                <a:cs typeface="Times New Roman"/>
                <a:sym typeface="Times New Roman"/>
              </a:rPr>
              <a:t>имание</a:t>
            </a:r>
            <a:endParaRPr b="1" i="0" sz="4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/>
          </a:p>
        </p:txBody>
      </p:sp>
      <p:pic>
        <p:nvPicPr>
          <p:cNvPr id="162" name="Google Shape;1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4437" y="1268412"/>
            <a:ext cx="6330950" cy="33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68312" y="765175"/>
            <a:ext cx="8229600" cy="51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настоящее время на первый план выдвигаются развивающие функции обучения, способствующие становлению личности младшего школьника и обеспечивающие раскрытию его индивидуальных способностей.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Самоорганизация и саморегуляция учения обеспечиваются контрольной частью учебной деятельности и именно с формирования самоконтроля рационально начинать процесс постепенной передачи учащимся элементов деятельности для её самостоятельного осуществления. 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55875" y="1819275"/>
            <a:ext cx="4291012" cy="2525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3203575" y="765175"/>
            <a:ext cx="2448000" cy="7206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Контроль</a:t>
            </a:r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395287" y="1844675"/>
            <a:ext cx="2448000" cy="7923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Побуждение учащихся к самоконтролю</a:t>
            </a:r>
            <a:endParaRPr/>
          </a:p>
        </p:txBody>
      </p:sp>
      <p:sp>
        <p:nvSpPr>
          <p:cNvPr id="41" name="Google Shape;41;p6"/>
          <p:cNvSpPr txBox="1"/>
          <p:nvPr/>
        </p:nvSpPr>
        <p:spPr>
          <a:xfrm>
            <a:off x="3563937" y="2133600"/>
            <a:ext cx="2303400" cy="8637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Косвенное развитие самоконтроля</a:t>
            </a:r>
            <a:endParaRPr/>
          </a:p>
        </p:txBody>
      </p:sp>
      <p:sp>
        <p:nvSpPr>
          <p:cNvPr id="42" name="Google Shape;42;p6"/>
          <p:cNvSpPr txBox="1"/>
          <p:nvPr/>
        </p:nvSpPr>
        <p:spPr>
          <a:xfrm>
            <a:off x="6227762" y="1700212"/>
            <a:ext cx="2376600" cy="8637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Непосредственное развитие самоконтроля</a:t>
            </a:r>
            <a:endParaRPr/>
          </a:p>
        </p:txBody>
      </p:sp>
      <p:sp>
        <p:nvSpPr>
          <p:cNvPr id="43" name="Google Shape;43;p6"/>
          <p:cNvSpPr txBox="1"/>
          <p:nvPr/>
        </p:nvSpPr>
        <p:spPr>
          <a:xfrm>
            <a:off x="2319337" y="2728912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 txBox="1"/>
          <p:nvPr/>
        </p:nvSpPr>
        <p:spPr>
          <a:xfrm>
            <a:off x="2392362" y="2368550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611187" y="3213100"/>
            <a:ext cx="2736900" cy="13683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Формирование потребностей в самоконтроле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Разъяснение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сущности параметров самоконтроля.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Инструктаж по проведению самоконтроля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6" name="Google Shape;46;p6"/>
          <p:cNvSpPr txBox="1"/>
          <p:nvPr/>
        </p:nvSpPr>
        <p:spPr>
          <a:xfrm>
            <a:off x="3635375" y="3860800"/>
            <a:ext cx="2232000" cy="1224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учителем деятельности учащихся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Взаимные проверки учащихся.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Проверка учащимися деятельности учителя.</a:t>
            </a:r>
            <a:endParaRPr/>
          </a:p>
        </p:txBody>
      </p:sp>
      <p:sp>
        <p:nvSpPr>
          <p:cNvPr id="47" name="Google Shape;47;p6"/>
          <p:cNvSpPr txBox="1"/>
          <p:nvPr/>
        </p:nvSpPr>
        <p:spPr>
          <a:xfrm>
            <a:off x="6084887" y="3213100"/>
            <a:ext cx="2087700" cy="1224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Выяснение причин собственных ошибок.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Самопроверки.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Предупреждение ошибок.</a:t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2268537" y="5516562"/>
            <a:ext cx="5111700" cy="504900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Самоконтроль</a:t>
            </a:r>
            <a:endParaRPr/>
          </a:p>
        </p:txBody>
      </p:sp>
      <p:cxnSp>
        <p:nvCxnSpPr>
          <p:cNvPr id="49" name="Google Shape;49;p6"/>
          <p:cNvCxnSpPr/>
          <p:nvPr/>
        </p:nvCxnSpPr>
        <p:spPr>
          <a:xfrm flipH="1">
            <a:off x="2627412" y="1268412"/>
            <a:ext cx="431700" cy="28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0" name="Google Shape;50;p6"/>
          <p:cNvCxnSpPr/>
          <p:nvPr/>
        </p:nvCxnSpPr>
        <p:spPr>
          <a:xfrm>
            <a:off x="4572000" y="1557337"/>
            <a:ext cx="0" cy="50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1" name="Google Shape;51;p6"/>
          <p:cNvCxnSpPr/>
          <p:nvPr/>
        </p:nvCxnSpPr>
        <p:spPr>
          <a:xfrm>
            <a:off x="5867400" y="1268412"/>
            <a:ext cx="865200" cy="216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2" name="Google Shape;52;p6"/>
          <p:cNvCxnSpPr/>
          <p:nvPr/>
        </p:nvCxnSpPr>
        <p:spPr>
          <a:xfrm>
            <a:off x="2124075" y="2781300"/>
            <a:ext cx="0" cy="360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3" name="Google Shape;53;p6"/>
          <p:cNvCxnSpPr/>
          <p:nvPr/>
        </p:nvCxnSpPr>
        <p:spPr>
          <a:xfrm>
            <a:off x="4859337" y="3141662"/>
            <a:ext cx="0" cy="50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4" name="Google Shape;54;p6"/>
          <p:cNvCxnSpPr/>
          <p:nvPr/>
        </p:nvCxnSpPr>
        <p:spPr>
          <a:xfrm>
            <a:off x="7308850" y="2708275"/>
            <a:ext cx="0" cy="43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5" name="Google Shape;55;p6"/>
          <p:cNvCxnSpPr/>
          <p:nvPr/>
        </p:nvCxnSpPr>
        <p:spPr>
          <a:xfrm>
            <a:off x="1835150" y="4724400"/>
            <a:ext cx="1441500" cy="720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6" name="Google Shape;56;p6"/>
          <p:cNvCxnSpPr/>
          <p:nvPr/>
        </p:nvCxnSpPr>
        <p:spPr>
          <a:xfrm>
            <a:off x="4787900" y="5157787"/>
            <a:ext cx="0" cy="287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57" name="Google Shape;57;p6"/>
          <p:cNvCxnSpPr/>
          <p:nvPr/>
        </p:nvCxnSpPr>
        <p:spPr>
          <a:xfrm flipH="1">
            <a:off x="6804150" y="4652962"/>
            <a:ext cx="720600" cy="792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Виды контроля.</a:t>
            </a:r>
            <a:endParaRPr/>
          </a:p>
        </p:txBody>
      </p:sp>
      <p:grpSp>
        <p:nvGrpSpPr>
          <p:cNvPr id="63" name="Google Shape;63;p7"/>
          <p:cNvGrpSpPr/>
          <p:nvPr/>
        </p:nvGrpSpPr>
        <p:grpSpPr>
          <a:xfrm>
            <a:off x="539750" y="1268412"/>
            <a:ext cx="8180387" cy="4886325"/>
            <a:chOff x="204" y="799"/>
            <a:chExt cx="5153" cy="3078"/>
          </a:xfrm>
        </p:grpSpPr>
        <p:sp>
          <p:nvSpPr>
            <p:cNvPr id="64" name="Google Shape;64;p7"/>
            <p:cNvSpPr txBox="1"/>
            <p:nvPr/>
          </p:nvSpPr>
          <p:spPr>
            <a:xfrm>
              <a:off x="3557" y="3277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Представление продукта на разных уровнях.</a:t>
              </a:r>
              <a:endParaRPr/>
            </a:p>
          </p:txBody>
        </p:sp>
        <p:sp>
          <p:nvSpPr>
            <p:cNvPr id="65" name="Google Shape;65;p7"/>
            <p:cNvSpPr txBox="1"/>
            <p:nvPr/>
          </p:nvSpPr>
          <p:spPr>
            <a:xfrm>
              <a:off x="1785" y="3277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Контроль выполнения поставленных задач.</a:t>
              </a:r>
              <a:endParaRPr/>
            </a:p>
          </p:txBody>
        </p:sp>
        <p:sp>
          <p:nvSpPr>
            <p:cNvPr id="66" name="Google Shape;66;p7"/>
            <p:cNvSpPr txBox="1"/>
            <p:nvPr/>
          </p:nvSpPr>
          <p:spPr>
            <a:xfrm>
              <a:off x="204" y="3277"/>
              <a:ext cx="1500" cy="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Итоговый</a:t>
              </a:r>
              <a:endParaRPr/>
            </a:p>
          </p:txBody>
        </p:sp>
        <p:sp>
          <p:nvSpPr>
            <p:cNvPr id="67" name="Google Shape;67;p7"/>
            <p:cNvSpPr txBox="1"/>
            <p:nvPr/>
          </p:nvSpPr>
          <p:spPr>
            <a:xfrm>
              <a:off x="3557" y="2679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Повторные тесты, индивидуальные консультации.</a:t>
              </a:r>
              <a:endParaRPr/>
            </a:p>
          </p:txBody>
        </p:sp>
        <p:sp>
          <p:nvSpPr>
            <p:cNvPr id="68" name="Google Shape;68;p7"/>
            <p:cNvSpPr txBox="1"/>
            <p:nvPr/>
          </p:nvSpPr>
          <p:spPr>
            <a:xfrm>
              <a:off x="1785" y="2679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Ликвидация пробелов.</a:t>
              </a:r>
              <a:endParaRPr/>
            </a:p>
          </p:txBody>
        </p:sp>
        <p:sp>
          <p:nvSpPr>
            <p:cNvPr id="69" name="Google Shape;69;p7"/>
            <p:cNvSpPr txBox="1"/>
            <p:nvPr/>
          </p:nvSpPr>
          <p:spPr>
            <a:xfrm>
              <a:off x="204" y="2679"/>
              <a:ext cx="1500" cy="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Коррекция</a:t>
              </a:r>
              <a:endParaRPr/>
            </a:p>
          </p:txBody>
        </p:sp>
        <p:sp>
          <p:nvSpPr>
            <p:cNvPr id="70" name="Google Shape;70;p7"/>
            <p:cNvSpPr txBox="1"/>
            <p:nvPr/>
          </p:nvSpPr>
          <p:spPr>
            <a:xfrm>
              <a:off x="3557" y="2006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Диагностические задания: опросы, практические работы, тестирование.</a:t>
              </a:r>
              <a:endParaRPr/>
            </a:p>
          </p:txBody>
        </p:sp>
        <p:sp>
          <p:nvSpPr>
            <p:cNvPr id="71" name="Google Shape;71;p7"/>
            <p:cNvSpPr txBox="1"/>
            <p:nvPr/>
          </p:nvSpPr>
          <p:spPr>
            <a:xfrm>
              <a:off x="1785" y="2006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Освоение учебного материала по теме, учебной единице.</a:t>
              </a:r>
              <a:endParaRPr/>
            </a:p>
          </p:txBody>
        </p:sp>
        <p:sp>
          <p:nvSpPr>
            <p:cNvPr id="72" name="Google Shape;72;p7"/>
            <p:cNvSpPr txBox="1"/>
            <p:nvPr/>
          </p:nvSpPr>
          <p:spPr>
            <a:xfrm>
              <a:off x="204" y="2006"/>
              <a:ext cx="1500" cy="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Текущий</a:t>
              </a:r>
              <a:endParaRPr/>
            </a:p>
          </p:txBody>
        </p:sp>
        <p:sp>
          <p:nvSpPr>
            <p:cNvPr id="73" name="Google Shape;73;p7"/>
            <p:cNvSpPr txBox="1"/>
            <p:nvPr/>
          </p:nvSpPr>
          <p:spPr>
            <a:xfrm>
              <a:off x="3557" y="1394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Тестирование, беседа, анкетирование,наблюдение.</a:t>
              </a:r>
              <a:endParaRPr/>
            </a:p>
          </p:txBody>
        </p:sp>
        <p:sp>
          <p:nvSpPr>
            <p:cNvPr id="74" name="Google Shape;74;p7"/>
            <p:cNvSpPr txBox="1"/>
            <p:nvPr/>
          </p:nvSpPr>
          <p:spPr>
            <a:xfrm>
              <a:off x="1785" y="1394"/>
              <a:ext cx="1800" cy="6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b="1" i="0" lang="en-US" sz="1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Уровень знаний школьников, общая эрудиция.</a:t>
              </a:r>
              <a:endParaRPr/>
            </a:p>
          </p:txBody>
        </p:sp>
        <p:sp>
          <p:nvSpPr>
            <p:cNvPr id="75" name="Google Shape;75;p7"/>
            <p:cNvSpPr txBox="1"/>
            <p:nvPr/>
          </p:nvSpPr>
          <p:spPr>
            <a:xfrm>
              <a:off x="204" y="1394"/>
              <a:ext cx="1500" cy="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Вводный</a:t>
              </a:r>
              <a:endParaRPr/>
            </a:p>
          </p:txBody>
        </p:sp>
        <p:sp>
          <p:nvSpPr>
            <p:cNvPr id="76" name="Google Shape;76;p7"/>
            <p:cNvSpPr txBox="1"/>
            <p:nvPr/>
          </p:nvSpPr>
          <p:spPr>
            <a:xfrm>
              <a:off x="3557" y="799"/>
              <a:ext cx="1800" cy="6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Методы</a:t>
              </a:r>
              <a:endParaRPr/>
            </a:p>
          </p:txBody>
        </p:sp>
        <p:sp>
          <p:nvSpPr>
            <p:cNvPr id="77" name="Google Shape;77;p7"/>
            <p:cNvSpPr txBox="1"/>
            <p:nvPr/>
          </p:nvSpPr>
          <p:spPr>
            <a:xfrm>
              <a:off x="1785" y="799"/>
              <a:ext cx="1800" cy="6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Содержание</a:t>
              </a:r>
              <a:endParaRPr/>
            </a:p>
          </p:txBody>
        </p:sp>
        <p:sp>
          <p:nvSpPr>
            <p:cNvPr id="78" name="Google Shape;78;p7"/>
            <p:cNvSpPr txBox="1"/>
            <p:nvPr/>
          </p:nvSpPr>
          <p:spPr>
            <a:xfrm>
              <a:off x="204" y="799"/>
              <a:ext cx="1500" cy="6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Виды контроля</a:t>
              </a:r>
              <a:endParaRPr/>
            </a:p>
          </p:txBody>
        </p:sp>
        <p:cxnSp>
          <p:nvCxnSpPr>
            <p:cNvPr id="79" name="Google Shape;79;p7"/>
            <p:cNvCxnSpPr/>
            <p:nvPr/>
          </p:nvCxnSpPr>
          <p:spPr>
            <a:xfrm>
              <a:off x="204" y="799"/>
              <a:ext cx="5100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0" name="Google Shape;80;p7"/>
            <p:cNvCxnSpPr/>
            <p:nvPr/>
          </p:nvCxnSpPr>
          <p:spPr>
            <a:xfrm>
              <a:off x="204" y="1394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1" name="Google Shape;81;p7"/>
            <p:cNvCxnSpPr/>
            <p:nvPr/>
          </p:nvCxnSpPr>
          <p:spPr>
            <a:xfrm>
              <a:off x="204" y="2006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2" name="Google Shape;82;p7"/>
            <p:cNvCxnSpPr/>
            <p:nvPr/>
          </p:nvCxnSpPr>
          <p:spPr>
            <a:xfrm>
              <a:off x="204" y="2679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3" name="Google Shape;83;p7"/>
            <p:cNvCxnSpPr/>
            <p:nvPr/>
          </p:nvCxnSpPr>
          <p:spPr>
            <a:xfrm>
              <a:off x="204" y="3277"/>
              <a:ext cx="51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4" name="Google Shape;84;p7"/>
            <p:cNvCxnSpPr/>
            <p:nvPr/>
          </p:nvCxnSpPr>
          <p:spPr>
            <a:xfrm>
              <a:off x="204" y="3863"/>
              <a:ext cx="5100" cy="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5" name="Google Shape;85;p7"/>
            <p:cNvCxnSpPr/>
            <p:nvPr/>
          </p:nvCxnSpPr>
          <p:spPr>
            <a:xfrm>
              <a:off x="204" y="799"/>
              <a:ext cx="0" cy="300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6" name="Google Shape;86;p7"/>
            <p:cNvCxnSpPr/>
            <p:nvPr/>
          </p:nvCxnSpPr>
          <p:spPr>
            <a:xfrm>
              <a:off x="1785" y="799"/>
              <a:ext cx="0" cy="30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7" name="Google Shape;87;p7"/>
            <p:cNvCxnSpPr/>
            <p:nvPr/>
          </p:nvCxnSpPr>
          <p:spPr>
            <a:xfrm>
              <a:off x="3557" y="799"/>
              <a:ext cx="0" cy="30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8" name="Google Shape;88;p7"/>
            <p:cNvCxnSpPr/>
            <p:nvPr/>
          </p:nvCxnSpPr>
          <p:spPr>
            <a:xfrm>
              <a:off x="5329" y="799"/>
              <a:ext cx="0" cy="3000"/>
            </a:xfrm>
            <a:prstGeom prst="straightConnector1">
              <a:avLst/>
            </a:prstGeom>
            <a:noFill/>
            <a:ln cap="sq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Методы контроля:</a:t>
            </a:r>
            <a:endParaRPr/>
          </a:p>
        </p:txBody>
      </p:sp>
      <p:sp>
        <p:nvSpPr>
          <p:cNvPr id="94" name="Google Shape;94;p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1. Устный опрос.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На уроках контроль знаний учащихся осуществляется в виде фронтальной и индивидуальной проверки.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фронтальном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опросе за короткое время проверяется состояние знаний учащихся всего класса по определенному вопросу или группе вопросов.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Индивидуальный устный опрос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позволяет выявить правильность ответа по содержанию, его последовательность, самостоятельность суждений и выводов, степень развития логического мышления, культуру речи учащихся.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2. Письменный контроль.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Письменная проверка позволяет за короткое время проверить знания большого числа учащихся одновременно. Используется письменный контроль знаний учащихся в целях диагностики умения применять знания в учебной практике и осуществляется в виде диктантов, контрольных, проверочных и самостоятельных работ, тестов, рефератов.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/>
          <p:nvPr>
            <p:ph idx="1" type="body"/>
          </p:nvPr>
        </p:nvSpPr>
        <p:spPr>
          <a:xfrm>
            <a:off x="457200" y="620712"/>
            <a:ext cx="8229600" cy="55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3. Диктант.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Диктант используется как форма опроса для контроля за усвоением проходимого материала, его обобщения и систематизации и выявления готовности учащихся к восприятию нового.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4. Самостоятельная работа.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Традиционная форма контроля знаний, которая по своему назначению делится на обучающую самостоятельную работу и контролирующую. Самостоятельная работа творческого характера позволит не только проверить определенные знания, умения, но и развивать творческие способности учащихся.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Самостоятельная работа является необходимым этапом любой темы. Как правило, она проводится после коллективного решения или обсуждения задач новой темы и обязательно предшествует контрольной работе по этой теме. Работа выполняется без помощи учителя.</a:t>
            </a:r>
            <a:endParaRPr b="0" i="0" sz="2000" u="none" cap="none" strike="noStrik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457200" y="765175"/>
            <a:ext cx="8229600" cy="53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5. Контрольная работа.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Проводятся с целью определения конечного результата в обучении по данной теме или разделу.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b="1" i="0" lang="en-US" sz="20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Практическая работа.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Для закрепления теоретических знаний и отработки навыков и умений, способности применять знания при решении конкретных задач используется практическая работа.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0C0C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-US" sz="28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Используются и нетрадиционные виды контроля:</a:t>
            </a:r>
            <a:endParaRPr/>
          </a:p>
        </p:txBody>
      </p:sp>
      <p:sp>
        <p:nvSpPr>
          <p:cNvPr id="110" name="Google Shape;110;p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Кроссворды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Головоломки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Ребусы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Шарады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Викторины</a:t>
            </a:r>
            <a:endParaRPr/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5737" y="1700212"/>
            <a:ext cx="4286250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DDDD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/>
          <p:nvPr>
            <p:ph idx="1" type="body"/>
          </p:nvPr>
        </p:nvSpPr>
        <p:spPr>
          <a:xfrm>
            <a:off x="395287" y="836612"/>
            <a:ext cx="8229600" cy="51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Контроль и самоконтроль навыков следует выстраивать на следующих принципах: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 Содержательный самоконтроль работы должен быть предельно дифференцирован, чтобы каждое усилие ученика контролировать отдельно.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  Контрольные шкалы должны быть все время разные, чтобы система контроля обладала гибкостью, могла тонко реагировать на процесс (или регресс) в успеваемости ребенка.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  Контроль учителя - это прежде всего средство выращивания здорового самоконтроля ребенка, следовательно ученики должны: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1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получить от учителя однозначные, предельно четкие критерии контроля;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участвовать в разработке шкал контроля вместе с учителем.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1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   Самоконтроль ребенка должен предшествовать контролю учителя, лишь тогда отношения перестанут быть односторонними.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