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70" r:id="rId12"/>
    <p:sldId id="266" r:id="rId13"/>
    <p:sldId id="267" r:id="rId14"/>
    <p:sldId id="268" r:id="rId15"/>
    <p:sldId id="269"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08.05.2020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08.05.2020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08.05.2020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08.05.2020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08.05.2020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ru.wikipedia.org/wiki/%D0%94%D0%BE%D0%BC%D0%B0%D1%88%D0%BD%D1%8F%D1%8F_%D1%81%D0%BE%D0%B1%D0%B0%D0%BA%D0%B0" TargetMode="External"/><Relationship Id="rId13" Type="http://schemas.openxmlformats.org/officeDocument/2006/relationships/image" Target="../media/image20.jpeg"/><Relationship Id="rId3" Type="http://schemas.openxmlformats.org/officeDocument/2006/relationships/hyperlink" Target="https://ru.wikipedia.org/wiki/%D0%9B%D0%B5%D0%BD%D1%82%D0%BE%D1%87%D0%BD%D1%8B%D0%B5_%D1%87%D0%B5%D1%80%D0%B2%D0%B8" TargetMode="External"/><Relationship Id="rId7" Type="http://schemas.openxmlformats.org/officeDocument/2006/relationships/hyperlink" Target="https://ru.wikipedia.org/wiki/%D0%9F%D1%81%D0%BE%D0%B2%D1%8B%D0%B5" TargetMode="External"/><Relationship Id="rId12" Type="http://schemas.openxmlformats.org/officeDocument/2006/relationships/hyperlink" Target="https://ru.wikipedia.org/wiki/%D0%AD%D1%85%D0%B8%D0%BD%D0%BE%D0%BA%D0%BE%D0%BA%D0%BA%D0%BE%D0%B7"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4.xml"/><Relationship Id="rId6" Type="http://schemas.openxmlformats.org/officeDocument/2006/relationships/hyperlink" Target="https://ru.wikipedia.org/wiki/%D0%9A%D0%B8%D1%88%D0%B5%D1%87%D0%BD%D0%B8%D0%BA" TargetMode="External"/><Relationship Id="rId11" Type="http://schemas.openxmlformats.org/officeDocument/2006/relationships/hyperlink" Target="https://ru.wikipedia.org/wiki/%D0%9A%D0%BE%D1%88%D0%BA%D0%B0" TargetMode="External"/><Relationship Id="rId5" Type="http://schemas.openxmlformats.org/officeDocument/2006/relationships/hyperlink" Target="https://ru.wikipedia.org/wiki/%D0%9F%D0%B0%D1%80%D0%B0%D0%B7%D0%B8%D1%82%D0%B8%D0%B7%D0%BC" TargetMode="External"/><Relationship Id="rId10" Type="http://schemas.openxmlformats.org/officeDocument/2006/relationships/hyperlink" Target="https://ru.wikipedia.org/wiki/%D0%9E%D0%B1%D1%8B%D0%BA%D0%BD%D0%BE%D0%B2%D0%B5%D0%BD%D0%BD%D1%8B%D0%B9_%D1%88%D0%B0%D0%BA%D0%B0%D0%BB" TargetMode="External"/><Relationship Id="rId4" Type="http://schemas.openxmlformats.org/officeDocument/2006/relationships/hyperlink" Target="https://ru.wikipedia.org/wiki/%D0%9F%D0%BE%D0%BB%D0%BE%D0%B2%D0%B0%D1%8F_%D0%B7%D1%80%D0%B5%D0%BB%D0%BE%D1%81%D1%82%D1%8C" TargetMode="External"/><Relationship Id="rId9" Type="http://schemas.openxmlformats.org/officeDocument/2006/relationships/hyperlink" Target="https://ru.wikipedia.org/wiki/%D0%92%D0%BE%D0%BB%D0%B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ru.wikipedia.org/wiki/%D0%90%D1%81%D0%BA%D0%B0%D1%80%D0%B8%D0%B4%D1%8B" TargetMode="External"/><Relationship Id="rId3" Type="http://schemas.openxmlformats.org/officeDocument/2006/relationships/hyperlink" Target="https://ru.wikipedia.org/wiki/%D0%9B%D0%B8%D0%BD%D1%8F%D1%8E%D1%89%D0%B8%D0%B5" TargetMode="External"/><Relationship Id="rId7" Type="http://schemas.openxmlformats.org/officeDocument/2006/relationships/hyperlink" Target="https://ru.wikipedia.org/wiki/%D0%9C%D0%BE%D1%80%D0%B5" TargetMode="External"/><Relationship Id="rId12" Type="http://schemas.openxmlformats.org/officeDocument/2006/relationships/hyperlink" Target="https://ru.wikipedia.org/wiki/%D0%94%D1%80%D0%B0%D0%BA%D1%83%D0%BD%D0%BA%D1%83%D0%BB%D1%91%D0%B7" TargetMode="External"/><Relationship Id="rId2" Type="http://schemas.openxmlformats.org/officeDocument/2006/relationships/hyperlink" Target="https://ru.wikipedia.org/wiki/%D0%9F%D0%B5%D1%80%D0%B2%D0%B8%D1%87%D0%BD%D0%BE%D1%80%D0%BE%D1%82%D1%8B%D0%B5" TargetMode="External"/><Relationship Id="rId1" Type="http://schemas.openxmlformats.org/officeDocument/2006/relationships/slideLayout" Target="../slideLayouts/slideLayout2.xml"/><Relationship Id="rId6" Type="http://schemas.openxmlformats.org/officeDocument/2006/relationships/hyperlink" Target="https://ru.wikipedia.org/wiki/%D0%9F%D1%80%D0%B5%D1%81%D0%BD%D0%B0%D1%8F_%D0%B2%D0%BE%D0%B4%D0%B0" TargetMode="External"/><Relationship Id="rId11" Type="http://schemas.openxmlformats.org/officeDocument/2006/relationships/hyperlink" Target="https://ru.wikipedia.org/wiki/%D0%90%D0%BD%D0%BA%D0%B8%D0%BB%D0%BE%D1%81%D1%82%D0%BE%D0%BC%D1%8B" TargetMode="External"/><Relationship Id="rId5" Type="http://schemas.openxmlformats.org/officeDocument/2006/relationships/hyperlink" Target="https://ru.wikipedia.org/wiki/%D0%9F%D0%BE%D1%87%D0%B2%D0%B0" TargetMode="External"/><Relationship Id="rId10" Type="http://schemas.openxmlformats.org/officeDocument/2006/relationships/hyperlink" Target="https://ru.wikipedia.org/wiki/%D0%A2%D1%80%D0%B8%D1%85%D0%B8%D0%BD%D0%B5%D0%BB%D0%BB%D1%8B" TargetMode="External"/><Relationship Id="rId4" Type="http://schemas.openxmlformats.org/officeDocument/2006/relationships/hyperlink" Target="https://ru.wikipedia.org/wiki/%D0%9F%D0%B0%D1%80%D0%B0%D0%B7%D0%B8%D1%82%D0%B8%D0%B7%D0%BC" TargetMode="External"/><Relationship Id="rId9" Type="http://schemas.openxmlformats.org/officeDocument/2006/relationships/hyperlink" Target="https://ru.wikipedia.org/wiki/%D0%9E%D1%81%D1%82%D1%80%D0%B8%D1%86%D1%8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ru.wikipedia.org/wiki/%D0%9C%D0%B5%D1%82%D0%B0%D0%BC%D0%BE%D1%80%D1%84%D0%BE%D0%B7" TargetMode="External"/><Relationship Id="rId3" Type="http://schemas.openxmlformats.org/officeDocument/2006/relationships/hyperlink" Target="https://ru.wikipedia.org/wiki/%D0%9A%D0%BB%D0%BE%D0%B0%D0%BA%D0%B0" TargetMode="External"/><Relationship Id="rId7" Type="http://schemas.openxmlformats.org/officeDocument/2006/relationships/hyperlink" Target="https://ru.wikipedia.org/w/index.php?title=%D0%92%D0%B5%D0%BD%D1%82%D1%80%D0%B0%D0%BB%D1%8C%D0%BD%D1%8B%D0%B9_%D0%BD%D0%B5%D1%80%D0%B2%D0%BD%D1%8B%D0%B9_%D1%81%D1%82%D0%B2%D0%BE%D0%BB&amp;action=edit&amp;redlink=1" TargetMode="External"/><Relationship Id="rId2" Type="http://schemas.openxmlformats.org/officeDocument/2006/relationships/hyperlink" Target="https://ru.wikipedia.org/wiki/%D0%9A%D0%B8%D1%88%D0%BA%D0%B0" TargetMode="External"/><Relationship Id="rId1" Type="http://schemas.openxmlformats.org/officeDocument/2006/relationships/slideLayout" Target="../slideLayouts/slideLayout4.xml"/><Relationship Id="rId6" Type="http://schemas.openxmlformats.org/officeDocument/2006/relationships/hyperlink" Target="https://ru.wikipedia.org/w/index.php?title=%D0%94%D0%BE%D1%80%D1%81%D0%B0%D0%BB%D1%8C%D0%BD%D1%8B%D0%B9_%D0%BD%D0%B5%D1%80%D0%B2&amp;action=edit&amp;redlink=1" TargetMode="External"/><Relationship Id="rId5" Type="http://schemas.openxmlformats.org/officeDocument/2006/relationships/hyperlink" Target="https://ru.wikipedia.org/wiki/%D0%A1%D0%B5%D0%BC%D0%B5%D0%BD%D0%BD%D0%B8%D0%BA" TargetMode="External"/><Relationship Id="rId10" Type="http://schemas.openxmlformats.org/officeDocument/2006/relationships/image" Target="../media/image21.png"/><Relationship Id="rId4" Type="http://schemas.openxmlformats.org/officeDocument/2006/relationships/hyperlink" Target="https://ru.wikipedia.org/wiki/%D0%92%D1%8B%D0%B4%D0%B5%D0%BB%D0%B8%D1%82%D0%B5%D0%BB%D1%8C%D0%BD%D0%B0%D1%8F_%D1%81%D0%B8%D1%81%D1%82%D0%B5%D0%BC%D0%B0" TargetMode="External"/><Relationship Id="rId9" Type="http://schemas.openxmlformats.org/officeDocument/2006/relationships/hyperlink" Target="https://ru.wikipedia.org/w/index.php?title=%D0%94%D0%B0%D1%83%D1%8D%D1%80-%D1%81%D1%82%D0%B0%D0%B4%D0%B8%D1%8F&amp;action=edit&amp;redlink=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70C0"/>
                </a:solidFill>
              </a:rPr>
              <a:t>МЕДИЦИНСКАЯ ГЕЛЬМИНТОЛОГИЯ</a:t>
            </a:r>
            <a:endParaRPr lang="ru-RU" dirty="0"/>
          </a:p>
        </p:txBody>
      </p:sp>
      <p:sp>
        <p:nvSpPr>
          <p:cNvPr id="3" name="Подзаголовок 2"/>
          <p:cNvSpPr>
            <a:spLocks noGrp="1"/>
          </p:cNvSpPr>
          <p:nvPr>
            <p:ph type="subTitle" idx="1"/>
          </p:nvPr>
        </p:nvSpPr>
        <p:spPr/>
        <p:txBody>
          <a:bodyPr/>
          <a:lstStyle/>
          <a:p>
            <a:r>
              <a:rPr lang="ru-RU" dirty="0" smtClean="0">
                <a:solidFill>
                  <a:srgbClr val="0070C0"/>
                </a:solidFill>
                <a:effectLst>
                  <a:outerShdw blurRad="38100" dist="38100" dir="2700000" algn="tl">
                    <a:srgbClr val="000000">
                      <a:alpha val="43137"/>
                    </a:srgbClr>
                  </a:outerShdw>
                </a:effectLst>
              </a:rPr>
              <a:t>СОСАЛЬЩИКИ</a:t>
            </a:r>
          </a:p>
          <a:p>
            <a:r>
              <a:rPr lang="ru-RU" dirty="0" smtClean="0">
                <a:solidFill>
                  <a:srgbClr val="0070C0"/>
                </a:solidFill>
                <a:effectLst>
                  <a:outerShdw blurRad="38100" dist="38100" dir="2700000" algn="tl">
                    <a:srgbClr val="000000">
                      <a:alpha val="43137"/>
                    </a:srgbClr>
                  </a:outerShdw>
                </a:effectLst>
              </a:rPr>
              <a:t>ЛЕНТОЧНЫЕ ЧЕРВИ</a:t>
            </a:r>
            <a:endParaRPr lang="ru-RU"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Подготовит. курсы\Программа\Фото\Паразитология\Печеночный сосальщик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Подготовит. курсы\Программа\Фото\Паразитология\Печеночный сосальщик3.jpg"/>
          <p:cNvPicPr>
            <a:picLocks noChangeAspect="1" noChangeArrowheads="1"/>
          </p:cNvPicPr>
          <p:nvPr/>
        </p:nvPicPr>
        <p:blipFill>
          <a:blip r:embed="rId2"/>
          <a:srcRect/>
          <a:stretch>
            <a:fillRect/>
          </a:stretch>
        </p:blipFill>
        <p:spPr bwMode="auto">
          <a:xfrm>
            <a:off x="0" y="-2601"/>
            <a:ext cx="8929718" cy="68606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Подготовит. курсы\Программа\Фото\Паразитология\Ланцетовидный сосальщик.jpg"/>
          <p:cNvPicPr>
            <a:picLocks noChangeAspect="1" noChangeArrowheads="1"/>
          </p:cNvPicPr>
          <p:nvPr/>
        </p:nvPicPr>
        <p:blipFill>
          <a:blip r:embed="rId2"/>
          <a:srcRect/>
          <a:stretch>
            <a:fillRect/>
          </a:stretch>
        </p:blipFill>
        <p:spPr bwMode="auto">
          <a:xfrm>
            <a:off x="-5961" y="0"/>
            <a:ext cx="9155922"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Подготовит. курсы\Программа\Фото\Паразитология\Ланцетовидный сосальщик2.jpg"/>
          <p:cNvPicPr>
            <a:picLocks noChangeAspect="1" noChangeArrowheads="1"/>
          </p:cNvPicPr>
          <p:nvPr/>
        </p:nvPicPr>
        <p:blipFill>
          <a:blip r:embed="rId2"/>
          <a:srcRect/>
          <a:stretch>
            <a:fillRect/>
          </a:stretch>
        </p:blipFill>
        <p:spPr bwMode="auto">
          <a:xfrm>
            <a:off x="142843" y="111458"/>
            <a:ext cx="9007117" cy="67465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Подготовит. курсы\Программа\Фото\Паразитология\Ланцетовидный сосальщик3.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Подготовит. курсы\Программа\Фото\Паразитология\Ланцетовидный сосальщик4.jpg"/>
          <p:cNvPicPr>
            <a:picLocks noChangeAspect="1" noChangeArrowheads="1"/>
          </p:cNvPicPr>
          <p:nvPr/>
        </p:nvPicPr>
        <p:blipFill>
          <a:blip r:embed="rId2"/>
          <a:srcRect/>
          <a:stretch>
            <a:fillRect/>
          </a:stretch>
        </p:blipFill>
        <p:spPr bwMode="auto">
          <a:xfrm>
            <a:off x="285720" y="-19360"/>
            <a:ext cx="8501121" cy="666307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3966"/>
          </a:xfrm>
        </p:spPr>
        <p:txBody>
          <a:bodyPr>
            <a:normAutofit fontScale="90000"/>
          </a:bodyPr>
          <a:lstStyle/>
          <a:p>
            <a:endParaRPr lang="ru-RU" dirty="0"/>
          </a:p>
        </p:txBody>
      </p:sp>
      <p:sp>
        <p:nvSpPr>
          <p:cNvPr id="3" name="Содержимое 2"/>
          <p:cNvSpPr>
            <a:spLocks noGrp="1"/>
          </p:cNvSpPr>
          <p:nvPr>
            <p:ph sz="quarter" idx="1"/>
          </p:nvPr>
        </p:nvSpPr>
        <p:spPr>
          <a:xfrm>
            <a:off x="142844" y="642918"/>
            <a:ext cx="8643998" cy="6072230"/>
          </a:xfrm>
        </p:spPr>
        <p:txBody>
          <a:bodyPr>
            <a:normAutofit fontScale="92500" lnSpcReduction="10000"/>
          </a:bodyPr>
          <a:lstStyle/>
          <a:p>
            <a:pPr algn="just"/>
            <a:r>
              <a:rPr lang="ru-RU" b="1" dirty="0" smtClean="0">
                <a:solidFill>
                  <a:srgbClr val="C00000"/>
                </a:solidFill>
                <a:effectLst>
                  <a:outerShdw blurRad="38100" dist="38100" dir="2700000" algn="tl">
                    <a:srgbClr val="000000">
                      <a:alpha val="43137"/>
                    </a:srgbClr>
                  </a:outerShdw>
                </a:effectLst>
              </a:rPr>
              <a:t>Продолжительность жизни </a:t>
            </a:r>
            <a:r>
              <a:rPr lang="ru-RU" dirty="0" smtClean="0"/>
              <a:t>ланцетовидного сосальщика состоит из развития в организме двух промежуточных и окончательного хозяев. После попадания яиц в тело улитки, формирование личинок </a:t>
            </a:r>
            <a:r>
              <a:rPr lang="ru-RU" dirty="0" err="1" smtClean="0"/>
              <a:t>церкарий</a:t>
            </a:r>
            <a:r>
              <a:rPr lang="ru-RU" dirty="0" smtClean="0"/>
              <a:t> может занять до пяти месяцев.</a:t>
            </a:r>
          </a:p>
          <a:p>
            <a:pPr algn="just"/>
            <a:r>
              <a:rPr lang="ru-RU" dirty="0" smtClean="0"/>
              <a:t>Оказавшись внутри муравья, множественное количество личинок, сбросив хвост, способно жить в нем более года, не убивая его самого. Хотя они и пробуривают отверстия внутри, чтобы из зоба (один из желудков) попасть в полость тела, но при этом заклеивают отверстия своими выделениями. На эту миграцию внутри муравья уходит 1-1,5 суток.</a:t>
            </a:r>
          </a:p>
          <a:p>
            <a:pPr algn="just"/>
            <a:r>
              <a:rPr lang="ru-RU" dirty="0" smtClean="0"/>
              <a:t>В окончательном хозяине у личинки ланцетовидной двуустки уходит примерно 6-7 недель, чтобы созреть. А затем еще месяц, чтобы начать производить яйца.</a:t>
            </a:r>
          </a:p>
          <a:p>
            <a:pPr algn="just"/>
            <a:r>
              <a:rPr lang="ru-RU" dirty="0" smtClean="0"/>
              <a:t>Пока неизвестно, как долго взрослые особи могут жить внутри хозяина. Также недостаточно данных об инкубационном периоде.</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pPr algn="ctr"/>
            <a:r>
              <a:rPr lang="ru-RU" b="1" dirty="0" smtClean="0">
                <a:solidFill>
                  <a:srgbClr val="0070C0"/>
                </a:solidFill>
                <a:effectLst>
                  <a:outerShdw blurRad="38100" dist="38100" dir="2700000" algn="tl">
                    <a:srgbClr val="000000">
                      <a:alpha val="43137"/>
                    </a:srgbClr>
                  </a:outerShdw>
                </a:effectLst>
              </a:rPr>
              <a:t>Заражение человека</a:t>
            </a:r>
            <a:br>
              <a:rPr lang="ru-RU" b="1" dirty="0" smtClean="0">
                <a:solidFill>
                  <a:srgbClr val="0070C0"/>
                </a:solidFill>
                <a:effectLst>
                  <a:outerShdw blurRad="38100" dist="38100" dir="2700000" algn="tl">
                    <a:srgbClr val="000000">
                      <a:alpha val="43137"/>
                    </a:srgbClr>
                  </a:outerShdw>
                </a:effectLst>
              </a:rPr>
            </a:br>
            <a:endParaRPr lang="ru-RU" b="1" dirty="0">
              <a:solidFill>
                <a:srgbClr val="0070C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500042"/>
            <a:ext cx="7567642" cy="6215106"/>
          </a:xfrm>
        </p:spPr>
        <p:txBody>
          <a:bodyPr>
            <a:normAutofit fontScale="25000" lnSpcReduction="20000"/>
          </a:bodyPr>
          <a:lstStyle/>
          <a:p>
            <a:pPr algn="just"/>
            <a:r>
              <a:rPr lang="ru-RU" sz="7200" dirty="0" smtClean="0">
                <a:latin typeface="Times New Roman" pitchFamily="18" charset="0"/>
                <a:cs typeface="Times New Roman" pitchFamily="18" charset="0"/>
              </a:rPr>
              <a:t>Ланцетовидный сосальщик является частью группы трематод, которые могут инфицировать желчные протоки человека. Поскольку тела этих паразитов длинные и узкие, то страдают обычно отдаленные (дистальные) отделы желчных протоков. В результате большинство ланцетовидных двуусток, находящиеся в этих местах желчных протоков, вызывают только легкие симптомы. Они могут включать желчную колику, боли в правом подреберье и общие расстройства пищеварения, в том числе вздутие живота и диарею.</a:t>
            </a:r>
          </a:p>
          <a:p>
            <a:pPr algn="just"/>
            <a:r>
              <a:rPr lang="ru-RU" sz="7200" dirty="0" smtClean="0">
                <a:latin typeface="Times New Roman" pitchFamily="18" charset="0"/>
                <a:cs typeface="Times New Roman" pitchFamily="18" charset="0"/>
              </a:rPr>
              <a:t>Тем не менее, при более тяжелых инфекциях, желчные протоки и эпителий, выстилающий их внутри, могут увеличиваться в дополнение к образованию волокнистой ткани, окружающей протоки. В результате чего происходит увеличение печени (</a:t>
            </a:r>
            <a:r>
              <a:rPr lang="ru-RU" sz="7200" dirty="0" err="1" smtClean="0">
                <a:latin typeface="Times New Roman" pitchFamily="18" charset="0"/>
                <a:cs typeface="Times New Roman" pitchFamily="18" charset="0"/>
              </a:rPr>
              <a:t>гепатомегалия</a:t>
            </a:r>
            <a:r>
              <a:rPr lang="ru-RU" sz="7200" dirty="0" smtClean="0">
                <a:latin typeface="Times New Roman" pitchFamily="18" charset="0"/>
                <a:cs typeface="Times New Roman" pitchFamily="18" charset="0"/>
              </a:rPr>
              <a:t>) или воспаление печени (цирроз). Кожные покровы приобретают желтый окрас, снижается вес. В одном единственном случае было зафиксировано появление кожной сыпи (крапивницы), во время заражения печеночной двуусткой.</a:t>
            </a:r>
          </a:p>
          <a:p>
            <a:pPr algn="just"/>
            <a:r>
              <a:rPr lang="ru-RU" sz="7200" dirty="0" smtClean="0">
                <a:latin typeface="Times New Roman" pitchFamily="18" charset="0"/>
                <a:cs typeface="Times New Roman" pitchFamily="18" charset="0"/>
              </a:rPr>
              <a:t>В анализах крови определяется увеличение уровня эозинофилов, что характерно при всех глистных поражениях. Также наблюдается повышение иммуноглобулина E.</a:t>
            </a:r>
          </a:p>
          <a:p>
            <a:pPr algn="just"/>
            <a:r>
              <a:rPr lang="ru-RU" sz="7200" dirty="0" smtClean="0">
                <a:latin typeface="Times New Roman" pitchFamily="18" charset="0"/>
                <a:cs typeface="Times New Roman" pitchFamily="18" charset="0"/>
              </a:rPr>
              <a:t>Заболевание подтверждается при обнаружении яиц паразитов в кале. Однако, этот вид диагностики не всегда действенный, поскольку иногда имеет место ложная инфекция. Точный диагноз устанавливается, если после исключения печени животных из рациона (если она там была) результаты анализа кала подтверждают заболевание.</a:t>
            </a:r>
          </a:p>
          <a:p>
            <a:pPr algn="just"/>
            <a:r>
              <a:rPr lang="ru-RU" sz="7200" dirty="0" smtClean="0">
                <a:latin typeface="Times New Roman" pitchFamily="18" charset="0"/>
                <a:cs typeface="Times New Roman" pitchFamily="18" charset="0"/>
              </a:rPr>
              <a:t>Лечение проводится противоглистными препаратами.</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Подготовит. курсы\Программа\Фото\Паразитология\Легочный сосальщик2.jpg"/>
          <p:cNvPicPr>
            <a:picLocks noChangeAspect="1" noChangeArrowheads="1"/>
          </p:cNvPicPr>
          <p:nvPr/>
        </p:nvPicPr>
        <p:blipFill>
          <a:blip r:embed="rId2"/>
          <a:srcRect/>
          <a:stretch>
            <a:fillRect/>
          </a:stretch>
        </p:blipFill>
        <p:spPr bwMode="auto">
          <a:xfrm>
            <a:off x="1" y="-232215"/>
            <a:ext cx="9644090" cy="709021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Подготовит. курсы\Программа\Фото\Паразитология\Легочный сосальщи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Подготовит. курсы\Программа\Фото\Паразитология\Скрябин.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Подготовит. курсы\Программа\Фото\Паразитология\Легочный сосальщик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Подготовит. курсы\Программа\Фото\Паразитология\Ленточные черви2.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Подготовит. курсы\Программа\Фото\Паразитология\Ленточные черви.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5719"/>
          </a:xfrm>
        </p:spPr>
        <p:txBody>
          <a:bodyPr>
            <a:normAutofit fontScale="90000"/>
          </a:bodyPr>
          <a:lstStyle/>
          <a:p>
            <a:endParaRPr lang="ru-RU" dirty="0"/>
          </a:p>
        </p:txBody>
      </p:sp>
      <p:sp>
        <p:nvSpPr>
          <p:cNvPr id="3" name="Содержимое 2"/>
          <p:cNvSpPr>
            <a:spLocks noGrp="1"/>
          </p:cNvSpPr>
          <p:nvPr>
            <p:ph sz="quarter" idx="1"/>
          </p:nvPr>
        </p:nvSpPr>
        <p:spPr>
          <a:xfrm>
            <a:off x="0" y="357166"/>
            <a:ext cx="8715404" cy="6500834"/>
          </a:xfrm>
        </p:spPr>
        <p:txBody>
          <a:bodyPr>
            <a:normAutofit fontScale="85000" lnSpcReduction="10000"/>
          </a:bodyPr>
          <a:lstStyle/>
          <a:p>
            <a:pPr algn="just"/>
            <a:r>
              <a:rPr lang="ru-RU" b="1" i="1" u="sng" dirty="0" smtClean="0">
                <a:solidFill>
                  <a:srgbClr val="0070C0"/>
                </a:solidFill>
                <a:effectLst>
                  <a:outerShdw blurRad="38100" dist="38100" dir="2700000" algn="tl">
                    <a:srgbClr val="000000">
                      <a:alpha val="43137"/>
                    </a:srgbClr>
                  </a:outerShdw>
                </a:effectLst>
              </a:rPr>
              <a:t>Бычий цепень </a:t>
            </a:r>
            <a:r>
              <a:rPr lang="ru-RU" dirty="0" smtClean="0"/>
              <a:t>– типичный представитель класса Ленточных червей. </a:t>
            </a:r>
            <a:r>
              <a:rPr lang="ru-RU" b="1" dirty="0" smtClean="0"/>
              <a:t>Тело</a:t>
            </a:r>
            <a:r>
              <a:rPr lang="ru-RU" dirty="0" smtClean="0"/>
              <a:t> червя покрыто кожно-мускульным мешком. На поверхности находится большое количество </a:t>
            </a:r>
            <a:r>
              <a:rPr lang="ru-RU" dirty="0" err="1" smtClean="0"/>
              <a:t>микроворсинок</a:t>
            </a:r>
            <a:r>
              <a:rPr lang="ru-RU" dirty="0" smtClean="0"/>
              <a:t>. </a:t>
            </a:r>
            <a:r>
              <a:rPr lang="ru-RU" b="1" dirty="0" smtClean="0"/>
              <a:t>Головка</a:t>
            </a:r>
            <a:r>
              <a:rPr lang="ru-RU" dirty="0" smtClean="0"/>
              <a:t> снабжена присосками. Имеются органы осязания. </a:t>
            </a:r>
            <a:r>
              <a:rPr lang="ru-RU" b="1" dirty="0" smtClean="0"/>
              <a:t>Органы выделения</a:t>
            </a:r>
            <a:r>
              <a:rPr lang="ru-RU" dirty="0" smtClean="0"/>
              <a:t> – </a:t>
            </a:r>
            <a:r>
              <a:rPr lang="ru-RU" dirty="0" err="1" smtClean="0"/>
              <a:t>протонефридии</a:t>
            </a:r>
            <a:r>
              <a:rPr lang="ru-RU" dirty="0" smtClean="0"/>
              <a:t>. </a:t>
            </a:r>
            <a:r>
              <a:rPr lang="ru-RU" b="1" dirty="0" smtClean="0"/>
              <a:t>Гермафродиты</a:t>
            </a:r>
            <a:r>
              <a:rPr lang="ru-RU" dirty="0" smtClean="0"/>
              <a:t>. Интенсивность размножения очень велика.</a:t>
            </a:r>
          </a:p>
          <a:p>
            <a:pPr algn="just"/>
            <a:r>
              <a:rPr lang="ru-RU" b="1" i="1" u="sng" dirty="0" smtClean="0">
                <a:solidFill>
                  <a:srgbClr val="C00000"/>
                </a:solidFill>
              </a:rPr>
              <a:t>Развитие:</a:t>
            </a:r>
            <a:r>
              <a:rPr lang="ru-RU" dirty="0" smtClean="0">
                <a:solidFill>
                  <a:srgbClr val="C00000"/>
                </a:solidFill>
              </a:rPr>
              <a:t> </a:t>
            </a:r>
            <a:r>
              <a:rPr lang="ru-RU" dirty="0" smtClean="0"/>
              <a:t>за сутки червь отделяет 5-7 члеников, в которых находится до 2 </a:t>
            </a:r>
            <a:r>
              <a:rPr lang="ru-RU" dirty="0" err="1" smtClean="0"/>
              <a:t>млн</a:t>
            </a:r>
            <a:r>
              <a:rPr lang="ru-RU" dirty="0" smtClean="0"/>
              <a:t> яиц. Яйцо попадает с фекалиями человека в почву. При попадании яйца (вместе с травой) в пищеварительный тракт крупного рогатого скота в кишечнике из яйца выходит личинка с острыми крючками, которыми пробуравливает стенку кишечника и с током крови проникает в мышцы. В мышцах личинка растет и превращается в </a:t>
            </a:r>
            <a:r>
              <a:rPr lang="ru-RU" b="1" i="1" u="sng" dirty="0" smtClean="0"/>
              <a:t>финну</a:t>
            </a:r>
            <a:r>
              <a:rPr lang="ru-RU" dirty="0" smtClean="0"/>
              <a:t> – пузырек с ввернутой внутрь головкой и шейкой. В организм человека финна попадает с плохо проваренным мясом, где и превращается в половозрелую форму.</a:t>
            </a:r>
          </a:p>
          <a:p>
            <a:pPr algn="just"/>
            <a:r>
              <a:rPr lang="ru-RU" b="1" u="sng" dirty="0" smtClean="0">
                <a:solidFill>
                  <a:srgbClr val="C00000"/>
                </a:solidFill>
              </a:rPr>
              <a:t>Меры борьбы:</a:t>
            </a:r>
            <a:r>
              <a:rPr lang="ru-RU" dirty="0" smtClean="0">
                <a:solidFill>
                  <a:srgbClr val="C00000"/>
                </a:solidFill>
              </a:rPr>
              <a:t> </a:t>
            </a:r>
            <a:r>
              <a:rPr lang="ru-RU" dirty="0" smtClean="0"/>
              <a:t> У зараженных людей наблюдаются тошнота, рвота, боли в животе. Больные страдают повышенной раздражительностью, бессонницей, головокружением. Известны случаи закупорки кишечника кольцами паразита. </a:t>
            </a:r>
            <a:r>
              <a:rPr lang="ru-RU" b="1" u="sng" dirty="0" smtClean="0"/>
              <a:t>Борьба</a:t>
            </a:r>
            <a:r>
              <a:rPr lang="ru-RU" dirty="0" smtClean="0"/>
              <a:t> с бычьем цепнем заключается в выявлении и лечении больных людей, выбраковке зараженного мяса.</a:t>
            </a:r>
          </a:p>
          <a:p>
            <a:pPr algn="just"/>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Подготовит. курсы\Программа\Фото\Паразитология\Бычий цепень.jpg"/>
          <p:cNvPicPr>
            <a:picLocks noChangeAspect="1" noChangeArrowheads="1"/>
          </p:cNvPicPr>
          <p:nvPr/>
        </p:nvPicPr>
        <p:blipFill>
          <a:blip r:embed="rId2"/>
          <a:srcRect/>
          <a:stretch>
            <a:fillRect/>
          </a:stretch>
        </p:blipFill>
        <p:spPr bwMode="auto">
          <a:xfrm>
            <a:off x="127700" y="142852"/>
            <a:ext cx="8888600" cy="671514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2528"/>
          </a:xfrm>
        </p:spPr>
        <p:txBody>
          <a:bodyPr>
            <a:normAutofit fontScale="90000"/>
          </a:bodyPr>
          <a:lstStyle/>
          <a:p>
            <a:endParaRPr lang="ru-RU" dirty="0"/>
          </a:p>
        </p:txBody>
      </p:sp>
      <p:sp>
        <p:nvSpPr>
          <p:cNvPr id="4" name="Содержимое 3"/>
          <p:cNvSpPr>
            <a:spLocks noGrp="1"/>
          </p:cNvSpPr>
          <p:nvPr>
            <p:ph sz="quarter" idx="2"/>
          </p:nvPr>
        </p:nvSpPr>
        <p:spPr>
          <a:xfrm>
            <a:off x="500034" y="428604"/>
            <a:ext cx="8429684" cy="6286544"/>
          </a:xfrm>
        </p:spPr>
        <p:txBody>
          <a:bodyPr/>
          <a:lstStyle/>
          <a:p>
            <a:r>
              <a:rPr lang="ru-RU" b="1" dirty="0" smtClean="0"/>
              <a:t>Эхинококк</a:t>
            </a:r>
            <a:r>
              <a:rPr lang="ru-RU" dirty="0" smtClean="0"/>
              <a:t> (</a:t>
            </a:r>
            <a:r>
              <a:rPr lang="ru-RU" dirty="0" smtClean="0">
                <a:hlinkClick r:id="rId2" tooltip="Латинский язык"/>
              </a:rPr>
              <a:t>лат.</a:t>
            </a:r>
            <a:r>
              <a:rPr lang="ru-RU" dirty="0" smtClean="0"/>
              <a:t> </a:t>
            </a:r>
            <a:r>
              <a:rPr lang="ru-RU" i="1" dirty="0" err="1" smtClean="0"/>
              <a:t>Echinococcus</a:t>
            </a:r>
            <a:r>
              <a:rPr lang="ru-RU" dirty="0" smtClean="0"/>
              <a:t>) — род </a:t>
            </a:r>
            <a:r>
              <a:rPr lang="ru-RU" dirty="0" smtClean="0">
                <a:hlinkClick r:id="rId3" tooltip="Ленточные черви"/>
              </a:rPr>
              <a:t>ленточных червей</a:t>
            </a:r>
            <a:r>
              <a:rPr lang="ru-RU" dirty="0" smtClean="0"/>
              <a:t> отряда </a:t>
            </a:r>
            <a:r>
              <a:rPr lang="ru-RU" dirty="0" err="1" smtClean="0"/>
              <a:t>циклофиллид</a:t>
            </a:r>
            <a:r>
              <a:rPr lang="ru-RU" dirty="0" smtClean="0"/>
              <a:t> (</a:t>
            </a:r>
            <a:r>
              <a:rPr lang="ru-RU" i="1" dirty="0" err="1" smtClean="0"/>
              <a:t>Cyclophyllidea</a:t>
            </a:r>
            <a:r>
              <a:rPr lang="ru-RU" dirty="0" smtClean="0"/>
              <a:t>). </a:t>
            </a:r>
            <a:r>
              <a:rPr lang="ru-RU" dirty="0" err="1" smtClean="0">
                <a:hlinkClick r:id="rId4" tooltip="Половая зрелость"/>
              </a:rPr>
              <a:t>Половозрелые</a:t>
            </a:r>
            <a:r>
              <a:rPr lang="ru-RU" dirty="0" err="1" smtClean="0"/>
              <a:t>особи</a:t>
            </a:r>
            <a:r>
              <a:rPr lang="ru-RU" dirty="0" smtClean="0"/>
              <a:t> </a:t>
            </a:r>
            <a:r>
              <a:rPr lang="ru-RU" dirty="0" smtClean="0">
                <a:hlinkClick r:id="rId5" tooltip="Паразитизм"/>
              </a:rPr>
              <a:t>паразитируют</a:t>
            </a:r>
            <a:r>
              <a:rPr lang="ru-RU" dirty="0" smtClean="0"/>
              <a:t> в </a:t>
            </a:r>
            <a:r>
              <a:rPr lang="ru-RU" dirty="0" smtClean="0">
                <a:hlinkClick r:id="rId6" tooltip="Кишечник"/>
              </a:rPr>
              <a:t>кишечнике</a:t>
            </a:r>
            <a:r>
              <a:rPr lang="ru-RU" dirty="0" smtClean="0"/>
              <a:t> </a:t>
            </a:r>
            <a:r>
              <a:rPr lang="ru-RU" dirty="0" smtClean="0">
                <a:hlinkClick r:id="rId7" tooltip="Псовые"/>
              </a:rPr>
              <a:t>псовых</a:t>
            </a:r>
            <a:r>
              <a:rPr lang="ru-RU" dirty="0" smtClean="0"/>
              <a:t> (</a:t>
            </a:r>
            <a:r>
              <a:rPr lang="ru-RU" dirty="0" smtClean="0">
                <a:hlinkClick r:id="rId8" tooltip="Домашняя собака"/>
              </a:rPr>
              <a:t>собак</a:t>
            </a:r>
            <a:r>
              <a:rPr lang="ru-RU" dirty="0" smtClean="0"/>
              <a:t>, </a:t>
            </a:r>
            <a:r>
              <a:rPr lang="ru-RU" dirty="0" smtClean="0">
                <a:hlinkClick r:id="rId9" tooltip="Волк"/>
              </a:rPr>
              <a:t>волков</a:t>
            </a:r>
            <a:r>
              <a:rPr lang="ru-RU" dirty="0" smtClean="0"/>
              <a:t>, </a:t>
            </a:r>
            <a:r>
              <a:rPr lang="ru-RU" dirty="0" smtClean="0">
                <a:hlinkClick r:id="rId10" tooltip="Обыкновенный шакал"/>
              </a:rPr>
              <a:t>шакалов</a:t>
            </a:r>
            <a:r>
              <a:rPr lang="ru-RU" dirty="0" smtClean="0"/>
              <a:t>), реже встречаются у </a:t>
            </a:r>
            <a:r>
              <a:rPr lang="ru-RU" dirty="0" smtClean="0">
                <a:hlinkClick r:id="rId11" tooltip="Кошка"/>
              </a:rPr>
              <a:t>кошек</a:t>
            </a:r>
            <a:r>
              <a:rPr lang="ru-RU" dirty="0" smtClean="0"/>
              <a:t>. </a:t>
            </a:r>
          </a:p>
          <a:p>
            <a:r>
              <a:rPr lang="ru-RU" dirty="0" smtClean="0"/>
              <a:t>Личинки эхинококков — опасные паразиты человека, вызывающие </a:t>
            </a:r>
            <a:r>
              <a:rPr lang="ru-RU" dirty="0" smtClean="0">
                <a:hlinkClick r:id="rId12" tooltip="Эхинококкоз"/>
              </a:rPr>
              <a:t>эхинококкозы</a:t>
            </a:r>
            <a:r>
              <a:rPr lang="ru-RU" dirty="0" smtClean="0"/>
              <a:t>.</a:t>
            </a:r>
            <a:endParaRPr lang="ru-RU" dirty="0"/>
          </a:p>
        </p:txBody>
      </p:sp>
      <p:pic>
        <p:nvPicPr>
          <p:cNvPr id="19460" name="Picture 4" descr="C:\Users\admin\Desktop\Подготовит. курсы\Программа\Фото\Паразитология\Эхинококк.jpg"/>
          <p:cNvPicPr>
            <a:picLocks noChangeAspect="1" noChangeArrowheads="1"/>
          </p:cNvPicPr>
          <p:nvPr/>
        </p:nvPicPr>
        <p:blipFill>
          <a:blip r:embed="rId13"/>
          <a:srcRect/>
          <a:stretch>
            <a:fillRect/>
          </a:stretch>
        </p:blipFill>
        <p:spPr bwMode="auto">
          <a:xfrm>
            <a:off x="1071538" y="3214686"/>
            <a:ext cx="5857916" cy="342902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3966"/>
          </a:xfrm>
        </p:spPr>
        <p:txBody>
          <a:bodyPr>
            <a:normAutofit fontScale="90000"/>
          </a:bodyPr>
          <a:lstStyle/>
          <a:p>
            <a:endParaRPr lang="ru-RU" dirty="0"/>
          </a:p>
        </p:txBody>
      </p:sp>
      <p:sp>
        <p:nvSpPr>
          <p:cNvPr id="3" name="Содержимое 2"/>
          <p:cNvSpPr>
            <a:spLocks noGrp="1"/>
          </p:cNvSpPr>
          <p:nvPr>
            <p:ph sz="quarter" idx="1"/>
          </p:nvPr>
        </p:nvSpPr>
        <p:spPr>
          <a:xfrm>
            <a:off x="457200" y="500042"/>
            <a:ext cx="7467600" cy="5973910"/>
          </a:xfrm>
        </p:spPr>
        <p:txBody>
          <a:bodyPr>
            <a:normAutofit/>
          </a:bodyPr>
          <a:lstStyle/>
          <a:p>
            <a:r>
              <a:rPr lang="ru-RU" dirty="0" smtClean="0"/>
              <a:t>Самые распространенные виды — </a:t>
            </a:r>
            <a:r>
              <a:rPr lang="ru-RU" b="1" dirty="0" smtClean="0">
                <a:solidFill>
                  <a:srgbClr val="C00000"/>
                </a:solidFill>
                <a:effectLst>
                  <a:outerShdw blurRad="38100" dist="38100" dir="2700000" algn="tl">
                    <a:srgbClr val="000000">
                      <a:alpha val="43137"/>
                    </a:srgbClr>
                  </a:outerShdw>
                </a:effectLst>
              </a:rPr>
              <a:t>альвеолярный эхинококкоз </a:t>
            </a:r>
            <a:r>
              <a:rPr lang="ru-RU" dirty="0" smtClean="0"/>
              <a:t>в легких человека и </a:t>
            </a:r>
            <a:r>
              <a:rPr lang="ru-RU" b="1" dirty="0" err="1" smtClean="0">
                <a:solidFill>
                  <a:srgbClr val="C00000"/>
                </a:solidFill>
              </a:rPr>
              <a:t>гидатиозный</a:t>
            </a:r>
            <a:r>
              <a:rPr lang="ru-RU" b="1" dirty="0" smtClean="0">
                <a:solidFill>
                  <a:srgbClr val="C00000"/>
                </a:solidFill>
              </a:rPr>
              <a:t> эхинококкоз </a:t>
            </a:r>
            <a:r>
              <a:rPr lang="ru-RU" dirty="0" smtClean="0"/>
              <a:t>в печени. В первом случае паразит на стадии финны формирует многокамерный пузырь, во втором случае — однокамерный пузырь. Этот пузырь врачи называют кистой, которая включает в свой состав две оболочки — внутреннюю и наружную. Наполнение такого пузыря состоит из жидкости, которую паразит поглощает из тканей человека, а также из янтарной кислоты. </a:t>
            </a:r>
            <a:r>
              <a:rPr lang="ru-RU" b="1" u="sng" dirty="0" smtClean="0">
                <a:solidFill>
                  <a:srgbClr val="C00000"/>
                </a:solidFill>
              </a:rPr>
              <a:t>Сколексы</a:t>
            </a:r>
            <a:r>
              <a:rPr lang="ru-RU" dirty="0" smtClean="0"/>
              <a:t> — это зародыши будущего эхинококка, которые свободно плавают в этой жидкости.</a:t>
            </a:r>
            <a:br>
              <a:rPr lang="ru-RU" dirty="0" smtClean="0"/>
            </a:br>
            <a:r>
              <a:rPr lang="ru-RU" dirty="0" smtClean="0"/>
              <a:t/>
            </a:r>
            <a:br>
              <a:rPr lang="ru-RU" dirty="0" smtClean="0"/>
            </a:b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5404"/>
          </a:xfrm>
        </p:spPr>
        <p:txBody>
          <a:bodyPr>
            <a:normAutofit fontScale="90000"/>
          </a:bodyPr>
          <a:lstStyle/>
          <a:p>
            <a:endParaRPr lang="ru-RU" dirty="0"/>
          </a:p>
        </p:txBody>
      </p:sp>
      <p:sp>
        <p:nvSpPr>
          <p:cNvPr id="3" name="Содержимое 2"/>
          <p:cNvSpPr>
            <a:spLocks noGrp="1"/>
          </p:cNvSpPr>
          <p:nvPr>
            <p:ph sz="quarter" idx="1"/>
          </p:nvPr>
        </p:nvSpPr>
        <p:spPr>
          <a:xfrm>
            <a:off x="214282" y="571480"/>
            <a:ext cx="8715436" cy="6143668"/>
          </a:xfrm>
        </p:spPr>
        <p:txBody>
          <a:bodyPr>
            <a:normAutofit fontScale="92500" lnSpcReduction="10000"/>
          </a:bodyPr>
          <a:lstStyle/>
          <a:p>
            <a:r>
              <a:rPr lang="ru-RU" dirty="0" smtClean="0"/>
              <a:t>Сам паразит предполагает уникальное строение — головку, шейку и несколько члеников (3-4). В последнем членике накапливаются яйца (около 400 шт.), после чего он открепляется от гельминта и выходит наружу, заражая внешнюю среду. Опасность заражения таким червем заключается также в его сложно устроенной функции крепления — мощные 4 присоски, а также большое количество специфических крючьев в два ряда.</a:t>
            </a:r>
            <a:br>
              <a:rPr lang="ru-RU" dirty="0" smtClean="0"/>
            </a:br>
            <a:r>
              <a:rPr lang="ru-RU" dirty="0" smtClean="0"/>
              <a:t/>
            </a:r>
            <a:br>
              <a:rPr lang="ru-RU" dirty="0" smtClean="0"/>
            </a:br>
            <a:r>
              <a:rPr lang="ru-RU" dirty="0" smtClean="0"/>
              <a:t> В организме человека эхинококкоз протекает четырьмя стадиями: бессимптомная, стадия со слабовыраженными субъективными признаками, стадия с ярко выраженными объективными симптомами, а также завершающий этап с многочисленными осложнениями. И клиническая картина всех этих стадий напрямую зависит от того, в каком внутреннем органе человека поселились </a:t>
            </a:r>
            <a:r>
              <a:rPr lang="ru-RU" dirty="0" err="1" smtClean="0"/>
              <a:t>онкосферы</a:t>
            </a:r>
            <a:r>
              <a:rPr lang="ru-RU" dirty="0" smtClean="0"/>
              <a:t> эхинококкоза.</a:t>
            </a:r>
            <a:br>
              <a:rPr lang="ru-RU" dirty="0" smtClean="0"/>
            </a:br>
            <a:r>
              <a:rPr lang="ru-RU" dirty="0" smtClean="0"/>
              <a:t/>
            </a:r>
            <a:br>
              <a:rPr lang="ru-RU" dirty="0" smtClean="0"/>
            </a:b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14290"/>
            <a:ext cx="7467600" cy="60348"/>
          </a:xfrm>
        </p:spPr>
        <p:txBody>
          <a:bodyPr>
            <a:normAutofit fontScale="90000"/>
          </a:bodyPr>
          <a:lstStyle/>
          <a:p>
            <a:endParaRPr lang="ru-RU" dirty="0"/>
          </a:p>
        </p:txBody>
      </p:sp>
      <p:sp>
        <p:nvSpPr>
          <p:cNvPr id="3" name="Содержимое 2"/>
          <p:cNvSpPr>
            <a:spLocks noGrp="1"/>
          </p:cNvSpPr>
          <p:nvPr>
            <p:ph sz="quarter" idx="1"/>
          </p:nvPr>
        </p:nvSpPr>
        <p:spPr>
          <a:xfrm>
            <a:off x="457200" y="357166"/>
            <a:ext cx="7467600" cy="6286544"/>
          </a:xfrm>
        </p:spPr>
        <p:txBody>
          <a:bodyPr>
            <a:normAutofit fontScale="85000" lnSpcReduction="20000"/>
          </a:bodyPr>
          <a:lstStyle/>
          <a:p>
            <a:pPr>
              <a:buNone/>
            </a:pPr>
            <a:r>
              <a:rPr lang="ru-RU" b="1" dirty="0" smtClean="0">
                <a:solidFill>
                  <a:srgbClr val="C00000"/>
                </a:solidFill>
                <a:effectLst>
                  <a:outerShdw blurRad="38100" dist="38100" dir="2700000" algn="tl">
                    <a:srgbClr val="000000">
                      <a:alpha val="43137"/>
                    </a:srgbClr>
                  </a:outerShdw>
                </a:effectLst>
              </a:rPr>
              <a:t>Эхинококкоз</a:t>
            </a:r>
            <a:r>
              <a:rPr lang="ru-RU" dirty="0" smtClean="0"/>
              <a:t> — серьезное заболевание, угрожающее жизни человека. Лечение является долгосрочным (на протяжении нескольких лет) и достаточно дорогостоящим. </a:t>
            </a:r>
          </a:p>
          <a:p>
            <a:pPr>
              <a:buNone/>
            </a:pPr>
            <a:r>
              <a:rPr lang="ru-RU" dirty="0" smtClean="0"/>
              <a:t>Исходя из этого, специалисты рекомендуют придерживаться следующих </a:t>
            </a:r>
            <a:r>
              <a:rPr lang="ru-RU" b="1" u="sng" dirty="0" smtClean="0">
                <a:solidFill>
                  <a:srgbClr val="C00000"/>
                </a:solidFill>
                <a:effectLst>
                  <a:outerShdw blurRad="38100" dist="38100" dir="2700000" algn="tl">
                    <a:srgbClr val="000000">
                      <a:alpha val="43137"/>
                    </a:srgbClr>
                  </a:outerShdw>
                </a:effectLst>
              </a:rPr>
              <a:t>правил профилактики: </a:t>
            </a:r>
          </a:p>
          <a:p>
            <a:pPr>
              <a:buFont typeface="Wingdings" pitchFamily="2" charset="2"/>
              <a:buChar char="Ø"/>
            </a:pPr>
            <a:r>
              <a:rPr lang="ru-RU" dirty="0" smtClean="0"/>
              <a:t>мыть руки после прогулок по лесу и сборов ягод, после контактов с животными и почвой, а также перед каждым приемом пищи; </a:t>
            </a:r>
          </a:p>
          <a:p>
            <a:pPr>
              <a:buFont typeface="Wingdings" pitchFamily="2" charset="2"/>
              <a:buChar char="Ø"/>
            </a:pPr>
            <a:r>
              <a:rPr lang="ru-RU" dirty="0" smtClean="0"/>
              <a:t>все продукты питания нужно тщательно мыть под проточной водой;</a:t>
            </a:r>
          </a:p>
          <a:p>
            <a:pPr>
              <a:buFont typeface="Wingdings" pitchFamily="2" charset="2"/>
              <a:buChar char="Ø"/>
            </a:pPr>
            <a:r>
              <a:rPr lang="ru-RU" dirty="0" smtClean="0"/>
              <a:t> мясные и рыбные продукты стоит покупать в магазинах с сертификатами качества и правильно термически обрабатывать;</a:t>
            </a:r>
          </a:p>
          <a:p>
            <a:pPr>
              <a:buFont typeface="Wingdings" pitchFamily="2" charset="2"/>
              <a:buChar char="Ø"/>
            </a:pPr>
            <a:r>
              <a:rPr lang="ru-RU" dirty="0" smtClean="0"/>
              <a:t> при наличии домашних животных регулярно проводить глистогонную терапию; люди в зоне риска (кто работает с животными) регулярно должны проходить профилактический осмотр у врача. </a:t>
            </a:r>
          </a:p>
          <a:p>
            <a:pPr>
              <a:buNone/>
            </a:pPr>
            <a:r>
              <a:rPr lang="ru-RU" dirty="0" smtClean="0"/>
              <a:t>На данный момент ученые в области медицины занимаются разработкой вакцин от эхинококкоза.</a:t>
            </a:r>
            <a:br>
              <a:rPr lang="ru-RU" dirty="0" smtClean="0"/>
            </a:br>
            <a:r>
              <a:rPr lang="ru-RU" dirty="0" smtClean="0"/>
              <a:t/>
            </a:r>
            <a:br>
              <a:rPr lang="ru-RU" dirty="0" smtClean="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lstStyle/>
          <a:p>
            <a:pPr algn="ctr"/>
            <a:r>
              <a:rPr lang="ru-RU" b="1" dirty="0" err="1" smtClean="0">
                <a:solidFill>
                  <a:srgbClr val="0070C0"/>
                </a:solidFill>
                <a:effectLst>
                  <a:outerShdw blurRad="38100" dist="38100" dir="2700000" algn="tl">
                    <a:srgbClr val="000000">
                      <a:alpha val="43137"/>
                    </a:srgbClr>
                  </a:outerShdw>
                </a:effectLst>
              </a:rPr>
              <a:t>кру́глые</a:t>
            </a:r>
            <a:r>
              <a:rPr lang="ru-RU" b="1" dirty="0" smtClean="0">
                <a:solidFill>
                  <a:srgbClr val="0070C0"/>
                </a:solidFill>
                <a:effectLst>
                  <a:outerShdw blurRad="38100" dist="38100" dir="2700000" algn="tl">
                    <a:srgbClr val="000000">
                      <a:alpha val="43137"/>
                    </a:srgbClr>
                  </a:outerShdw>
                </a:effectLst>
              </a:rPr>
              <a:t> </a:t>
            </a:r>
            <a:r>
              <a:rPr lang="ru-RU" b="1" dirty="0" err="1" smtClean="0">
                <a:solidFill>
                  <a:srgbClr val="0070C0"/>
                </a:solidFill>
                <a:effectLst>
                  <a:outerShdw blurRad="38100" dist="38100" dir="2700000" algn="tl">
                    <a:srgbClr val="000000">
                      <a:alpha val="43137"/>
                    </a:srgbClr>
                  </a:outerShdw>
                </a:effectLst>
              </a:rPr>
              <a:t>че́рви</a:t>
            </a:r>
            <a:r>
              <a:rPr lang="ru-RU" b="1" dirty="0" smtClean="0">
                <a:solidFill>
                  <a:srgbClr val="0070C0"/>
                </a:solidFill>
                <a:effectLst>
                  <a:outerShdw blurRad="38100" dist="38100" dir="2700000" algn="tl">
                    <a:srgbClr val="000000">
                      <a:alpha val="43137"/>
                    </a:srgbClr>
                  </a:outerShdw>
                </a:effectLst>
              </a:rPr>
              <a:t> (</a:t>
            </a:r>
            <a:r>
              <a:rPr lang="ru-RU" b="1" i="1" dirty="0" err="1" smtClean="0">
                <a:solidFill>
                  <a:srgbClr val="0070C0"/>
                </a:solidFill>
                <a:effectLst>
                  <a:outerShdw blurRad="38100" dist="38100" dir="2700000" algn="tl">
                    <a:srgbClr val="000000">
                      <a:alpha val="43137"/>
                    </a:srgbClr>
                  </a:outerShdw>
                </a:effectLst>
              </a:rPr>
              <a:t>Nematoda</a:t>
            </a:r>
            <a:r>
              <a:rPr lang="ru-RU" b="1" dirty="0" smtClean="0">
                <a:solidFill>
                  <a:srgbClr val="0070C0"/>
                </a:solidFill>
                <a:effectLst>
                  <a:outerShdw blurRad="38100" dist="38100" dir="2700000" algn="tl">
                    <a:srgbClr val="000000">
                      <a:alpha val="43137"/>
                    </a:srgbClr>
                  </a:outerShdw>
                </a:effectLst>
              </a:rPr>
              <a:t>)</a:t>
            </a:r>
            <a:endParaRPr lang="ru-RU" b="1" dirty="0">
              <a:solidFill>
                <a:srgbClr val="0070C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457200" y="1071546"/>
            <a:ext cx="7467600" cy="5402406"/>
          </a:xfrm>
        </p:spPr>
        <p:txBody>
          <a:bodyPr>
            <a:normAutofit lnSpcReduction="10000"/>
          </a:bodyPr>
          <a:lstStyle/>
          <a:p>
            <a:pPr>
              <a:buNone/>
            </a:pPr>
            <a:r>
              <a:rPr lang="ru-RU" b="1" dirty="0" err="1" smtClean="0"/>
              <a:t>Немато́ды</a:t>
            </a:r>
            <a:r>
              <a:rPr lang="ru-RU" dirty="0" smtClean="0"/>
              <a:t> или </a:t>
            </a:r>
            <a:r>
              <a:rPr lang="ru-RU" b="1" dirty="0" err="1" smtClean="0"/>
              <a:t>кру́глые</a:t>
            </a:r>
            <a:r>
              <a:rPr lang="ru-RU" b="1" dirty="0" smtClean="0"/>
              <a:t> </a:t>
            </a:r>
            <a:r>
              <a:rPr lang="ru-RU" b="1" dirty="0" err="1" smtClean="0"/>
              <a:t>че́рви</a:t>
            </a:r>
            <a:r>
              <a:rPr lang="ru-RU" dirty="0" smtClean="0"/>
              <a:t> (</a:t>
            </a:r>
            <a:r>
              <a:rPr lang="ru-RU" i="1" dirty="0" err="1" smtClean="0"/>
              <a:t>Nematoda</a:t>
            </a:r>
            <a:r>
              <a:rPr lang="ru-RU" dirty="0" smtClean="0"/>
              <a:t>) — тип </a:t>
            </a:r>
            <a:r>
              <a:rPr lang="ru-RU" dirty="0" err="1" smtClean="0">
                <a:hlinkClick r:id="rId2" tooltip="Первичноротые"/>
              </a:rPr>
              <a:t>первичноротых</a:t>
            </a:r>
            <a:r>
              <a:rPr lang="ru-RU" dirty="0" smtClean="0"/>
              <a:t> из группы </a:t>
            </a:r>
            <a:r>
              <a:rPr lang="ru-RU" dirty="0" smtClean="0">
                <a:hlinkClick r:id="rId3" tooltip="Линяющие"/>
              </a:rPr>
              <a:t>линяющих</a:t>
            </a:r>
            <a:r>
              <a:rPr lang="ru-RU" dirty="0" smtClean="0"/>
              <a:t>. В настоящее время описано более 24 тыс. видов </a:t>
            </a:r>
            <a:r>
              <a:rPr lang="ru-RU" dirty="0" smtClean="0">
                <a:hlinkClick r:id="rId4" tooltip="Паразитизм"/>
              </a:rPr>
              <a:t>паразитических</a:t>
            </a:r>
            <a:r>
              <a:rPr lang="ru-RU" dirty="0" smtClean="0"/>
              <a:t> и свободноживущих нематод</a:t>
            </a:r>
            <a:r>
              <a:rPr lang="ru-RU" baseline="30000" dirty="0" smtClean="0"/>
              <a:t>.</a:t>
            </a:r>
            <a:r>
              <a:rPr lang="ru-RU" dirty="0" smtClean="0"/>
              <a:t> Свободноживущие нематоды обитают в </a:t>
            </a:r>
            <a:r>
              <a:rPr lang="ru-RU" dirty="0" smtClean="0">
                <a:hlinkClick r:id="rId5" tooltip="Почва"/>
              </a:rPr>
              <a:t>почве</a:t>
            </a:r>
            <a:r>
              <a:rPr lang="ru-RU" dirty="0" smtClean="0"/>
              <a:t>, </a:t>
            </a:r>
            <a:r>
              <a:rPr lang="ru-RU" dirty="0" smtClean="0">
                <a:hlinkClick r:id="rId6" tooltip="Пресная вода"/>
              </a:rPr>
              <a:t>пресных водах</a:t>
            </a:r>
            <a:r>
              <a:rPr lang="ru-RU" dirty="0" smtClean="0"/>
              <a:t> и </a:t>
            </a:r>
            <a:r>
              <a:rPr lang="ru-RU" dirty="0" smtClean="0">
                <a:hlinkClick r:id="rId7" tooltip="Море"/>
              </a:rPr>
              <a:t>море</a:t>
            </a:r>
            <a:r>
              <a:rPr lang="ru-RU" dirty="0" smtClean="0"/>
              <a:t>. Наиболее известные паразиты человека среди круглых червей: </a:t>
            </a:r>
            <a:r>
              <a:rPr lang="ru-RU" dirty="0" smtClean="0">
                <a:hlinkClick r:id="rId8" tooltip="Аскариды"/>
              </a:rPr>
              <a:t>аскариды</a:t>
            </a:r>
            <a:r>
              <a:rPr lang="ru-RU" dirty="0" smtClean="0"/>
              <a:t>, </a:t>
            </a:r>
            <a:r>
              <a:rPr lang="ru-RU" dirty="0" smtClean="0">
                <a:hlinkClick r:id="rId9" tooltip="Острицы"/>
              </a:rPr>
              <a:t>острицы</a:t>
            </a:r>
            <a:r>
              <a:rPr lang="ru-RU" dirty="0" smtClean="0"/>
              <a:t>, </a:t>
            </a:r>
            <a:r>
              <a:rPr lang="ru-RU" dirty="0" smtClean="0">
                <a:hlinkClick r:id="rId10" tooltip="Трихинеллы"/>
              </a:rPr>
              <a:t>трихинеллы</a:t>
            </a:r>
            <a:r>
              <a:rPr lang="ru-RU" dirty="0" smtClean="0"/>
              <a:t>, </a:t>
            </a:r>
            <a:r>
              <a:rPr lang="ru-RU" dirty="0" smtClean="0">
                <a:hlinkClick r:id="rId11" tooltip="Анкилостомы"/>
              </a:rPr>
              <a:t>анкилостомы</a:t>
            </a:r>
            <a:r>
              <a:rPr lang="ru-RU" dirty="0" smtClean="0"/>
              <a:t>, </a:t>
            </a:r>
            <a:r>
              <a:rPr lang="ru-RU" dirty="0" smtClean="0">
                <a:hlinkClick r:id="rId12" tooltip="Дракункулёз"/>
              </a:rPr>
              <a:t>ришта</a:t>
            </a:r>
            <a:r>
              <a:rPr lang="ru-RU" dirty="0" smtClean="0"/>
              <a:t>. Их яйца попадают в человека при несоблюдении правил личной гигиены с загрязнённой пищей и водой. Борьба с паразитическими нематодами сводится к изгнанию их из организма хозяина. Во внешней среде производится их уничтожение </a:t>
            </a:r>
            <a:r>
              <a:rPr lang="ru-RU" dirty="0" err="1" smtClean="0"/>
              <a:t>медико</a:t>
            </a:r>
            <a:r>
              <a:rPr lang="ru-RU" dirty="0" smtClean="0"/>
              <a:t>- и ветеринарно-санитарными, а также агротехническим мероприятиями.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2528"/>
          </a:xfrm>
        </p:spPr>
        <p:txBody>
          <a:bodyPr>
            <a:normAutofit fontScale="90000"/>
          </a:bodyPr>
          <a:lstStyle/>
          <a:p>
            <a:endParaRPr lang="ru-RU" dirty="0"/>
          </a:p>
        </p:txBody>
      </p:sp>
      <p:sp>
        <p:nvSpPr>
          <p:cNvPr id="3" name="Содержимое 2"/>
          <p:cNvSpPr>
            <a:spLocks noGrp="1"/>
          </p:cNvSpPr>
          <p:nvPr>
            <p:ph sz="quarter" idx="1"/>
          </p:nvPr>
        </p:nvSpPr>
        <p:spPr>
          <a:xfrm>
            <a:off x="142844" y="428604"/>
            <a:ext cx="8643998" cy="6286544"/>
          </a:xfrm>
        </p:spPr>
        <p:txBody>
          <a:bodyPr>
            <a:normAutofit lnSpcReduction="10000"/>
          </a:bodyPr>
          <a:lstStyle/>
          <a:p>
            <a:pPr algn="just">
              <a:buNone/>
            </a:pPr>
            <a:r>
              <a:rPr lang="ru-RU" b="1" i="1" u="sng" dirty="0" smtClean="0">
                <a:solidFill>
                  <a:srgbClr val="0070C0"/>
                </a:solidFill>
              </a:rPr>
              <a:t>Медицинская гельминтология </a:t>
            </a:r>
            <a:r>
              <a:rPr lang="ru-RU" dirty="0" smtClean="0"/>
              <a:t>– наука, изучающая плоских и круглых червей – паразитов человека. </a:t>
            </a:r>
          </a:p>
          <a:p>
            <a:pPr algn="just"/>
            <a:r>
              <a:rPr lang="ru-RU" dirty="0" smtClean="0">
                <a:solidFill>
                  <a:srgbClr val="C00000"/>
                </a:solidFill>
                <a:effectLst>
                  <a:outerShdw blurRad="38100" dist="38100" dir="2700000" algn="tl">
                    <a:srgbClr val="000000">
                      <a:alpha val="43137"/>
                    </a:srgbClr>
                  </a:outerShdw>
                </a:effectLst>
              </a:rPr>
              <a:t>Геогельминты</a:t>
            </a:r>
            <a:r>
              <a:rPr lang="ru-RU" dirty="0" smtClean="0"/>
              <a:t> проходят цикл развития без промежуточного хозяина. Яйца этих возбудителей, как правило, созревают в почве до инвазионной формы. Заражение людей часто происходит в результате употребления продуктов, осемененный яйцами геогельминтов.</a:t>
            </a:r>
          </a:p>
          <a:p>
            <a:pPr algn="just"/>
            <a:r>
              <a:rPr lang="ru-RU" dirty="0" smtClean="0">
                <a:solidFill>
                  <a:srgbClr val="C00000"/>
                </a:solidFill>
                <a:effectLst>
                  <a:outerShdw blurRad="38100" dist="38100" dir="2700000" algn="tl">
                    <a:srgbClr val="000000">
                      <a:alpha val="43137"/>
                    </a:srgbClr>
                  </a:outerShdw>
                </a:effectLst>
              </a:rPr>
              <a:t>Биогельминты</a:t>
            </a:r>
            <a:r>
              <a:rPr lang="ru-RU" dirty="0" smtClean="0"/>
              <a:t> проходят полный цикл развития с промежуточным и окончательным хозяевами.</a:t>
            </a:r>
          </a:p>
          <a:p>
            <a:pPr algn="just"/>
            <a:r>
              <a:rPr lang="ru-RU" b="1" dirty="0" smtClean="0">
                <a:solidFill>
                  <a:srgbClr val="C00000"/>
                </a:solidFill>
              </a:rPr>
              <a:t>Промежуточный хозяин </a:t>
            </a:r>
            <a:r>
              <a:rPr lang="ru-RU" dirty="0" smtClean="0"/>
              <a:t>– организм, в котором гельминт пребывает в форме личинки или размножается </a:t>
            </a:r>
            <a:r>
              <a:rPr lang="ru-RU" dirty="0" err="1" smtClean="0"/>
              <a:t>бесполовым</a:t>
            </a:r>
            <a:r>
              <a:rPr lang="ru-RU" dirty="0" smtClean="0"/>
              <a:t> путем (чаще </a:t>
            </a:r>
            <a:r>
              <a:rPr lang="ru-RU" dirty="0" err="1" smtClean="0"/>
              <a:t>партеногенетически</a:t>
            </a:r>
            <a:r>
              <a:rPr lang="ru-RU" dirty="0" smtClean="0"/>
              <a:t>). </a:t>
            </a:r>
          </a:p>
          <a:p>
            <a:pPr algn="just"/>
            <a:r>
              <a:rPr lang="ru-RU" b="1" dirty="0" smtClean="0">
                <a:solidFill>
                  <a:srgbClr val="C00000"/>
                </a:solidFill>
              </a:rPr>
              <a:t>Окончательный хозяин </a:t>
            </a:r>
            <a:r>
              <a:rPr lang="ru-RU" dirty="0" smtClean="0"/>
              <a:t>– организм, в котором гельминт находится в половозрелом состоянии и размножается половым путем.</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2528"/>
          </a:xfrm>
        </p:spPr>
        <p:txBody>
          <a:bodyPr>
            <a:normAutofit fontScale="90000"/>
          </a:bodyPr>
          <a:lstStyle/>
          <a:p>
            <a:endParaRPr lang="ru-RU" dirty="0"/>
          </a:p>
        </p:txBody>
      </p:sp>
      <p:sp>
        <p:nvSpPr>
          <p:cNvPr id="4" name="Содержимое 3"/>
          <p:cNvSpPr>
            <a:spLocks noGrp="1"/>
          </p:cNvSpPr>
          <p:nvPr>
            <p:ph sz="quarter" idx="2"/>
          </p:nvPr>
        </p:nvSpPr>
        <p:spPr>
          <a:xfrm>
            <a:off x="2571736" y="500042"/>
            <a:ext cx="5715040" cy="6143668"/>
          </a:xfrm>
        </p:spPr>
        <p:txBody>
          <a:bodyPr>
            <a:normAutofit fontScale="85000" lnSpcReduction="10000"/>
          </a:bodyPr>
          <a:lstStyle/>
          <a:p>
            <a:r>
              <a:rPr lang="ru-RU" dirty="0" smtClean="0"/>
              <a:t>Схема строения тела (гермафродитной) нематоды:</a:t>
            </a:r>
            <a:br>
              <a:rPr lang="ru-RU" dirty="0" smtClean="0"/>
            </a:br>
            <a:r>
              <a:rPr lang="ru-RU" dirty="0" smtClean="0"/>
              <a:t>1 — передний конец тела, несущий рот; 2 — </a:t>
            </a:r>
            <a:r>
              <a:rPr lang="ru-RU" dirty="0" smtClean="0">
                <a:hlinkClick r:id="rId2" tooltip="Кишка"/>
              </a:rPr>
              <a:t>кишка</a:t>
            </a:r>
            <a:r>
              <a:rPr lang="ru-RU" dirty="0" smtClean="0"/>
              <a:t>; 3 — </a:t>
            </a:r>
            <a:r>
              <a:rPr lang="ru-RU" dirty="0" smtClean="0">
                <a:hlinkClick r:id="rId3" tooltip="Клоака"/>
              </a:rPr>
              <a:t>клоака</a:t>
            </a:r>
            <a:r>
              <a:rPr lang="ru-RU" dirty="0" smtClean="0"/>
              <a:t>; 4 — </a:t>
            </a:r>
            <a:r>
              <a:rPr lang="ru-RU" dirty="0" smtClean="0">
                <a:hlinkClick r:id="rId4" tooltip="Выделительная система"/>
              </a:rPr>
              <a:t>выделительная система</a:t>
            </a:r>
            <a:r>
              <a:rPr lang="ru-RU" dirty="0" smtClean="0"/>
              <a:t>; 5 — </a:t>
            </a:r>
            <a:r>
              <a:rPr lang="ru-RU" dirty="0" smtClean="0">
                <a:hlinkClick r:id="rId5" tooltip="Семенник"/>
              </a:rPr>
              <a:t>семенник</a:t>
            </a:r>
            <a:r>
              <a:rPr lang="ru-RU" dirty="0" smtClean="0"/>
              <a:t>; 6 — нервное кольцо; 7 — </a:t>
            </a:r>
            <a:r>
              <a:rPr lang="ru-RU" dirty="0" smtClean="0">
                <a:hlinkClick r:id="rId6" tooltip="Дорсальный нерв (страница отсутствует)"/>
              </a:rPr>
              <a:t>дорсальный нерв</a:t>
            </a:r>
            <a:r>
              <a:rPr lang="ru-RU" dirty="0" smtClean="0"/>
              <a:t>; 8 — </a:t>
            </a:r>
            <a:r>
              <a:rPr lang="ru-RU" dirty="0" smtClean="0">
                <a:hlinkClick r:id="rId7" tooltip="Вентральный нервный ствол (страница отсутствует)"/>
              </a:rPr>
              <a:t>вентральный нервный ствол</a:t>
            </a:r>
            <a:r>
              <a:rPr lang="ru-RU" dirty="0" smtClean="0"/>
              <a:t>; 9 — </a:t>
            </a:r>
            <a:r>
              <a:rPr lang="ru-RU" u="sng" dirty="0" smtClean="0">
                <a:solidFill>
                  <a:schemeClr val="accent1">
                    <a:lumMod val="75000"/>
                  </a:schemeClr>
                </a:solidFill>
              </a:rPr>
              <a:t>выделительное отверстие</a:t>
            </a:r>
            <a:r>
              <a:rPr lang="ru-RU" dirty="0" smtClean="0"/>
              <a:t>. </a:t>
            </a:r>
          </a:p>
          <a:p>
            <a:r>
              <a:rPr lang="ru-RU" dirty="0" smtClean="0"/>
              <a:t>Развитие происходит без </a:t>
            </a:r>
            <a:r>
              <a:rPr lang="ru-RU" dirty="0" smtClean="0">
                <a:hlinkClick r:id="rId8" tooltip="Метаморфоз"/>
              </a:rPr>
              <a:t>метаморфоза</a:t>
            </a:r>
            <a:r>
              <a:rPr lang="ru-RU" dirty="0" smtClean="0"/>
              <a:t>. В наиболее общем случае в жизненном цикле присутствуют 4 </a:t>
            </a:r>
            <a:r>
              <a:rPr lang="ru-RU" dirty="0" err="1" smtClean="0"/>
              <a:t>ювенильные</a:t>
            </a:r>
            <a:r>
              <a:rPr lang="ru-RU" dirty="0" smtClean="0"/>
              <a:t> стадии и одна взрослая. Переход между стадиями осуществляется в процессе линек. Поскольку часть линек может происходить в яйцевых оболочках, число свободных стадий может быть уменьшено. У </a:t>
            </a:r>
            <a:r>
              <a:rPr lang="ru-RU" dirty="0" err="1" smtClean="0"/>
              <a:t>рабдитидных</a:t>
            </a:r>
            <a:r>
              <a:rPr lang="ru-RU" dirty="0" smtClean="0"/>
              <a:t> нематод распространена т. н. </a:t>
            </a:r>
            <a:r>
              <a:rPr lang="ru-RU" dirty="0" err="1" smtClean="0">
                <a:hlinkClick r:id="rId9" tooltip="Дауэр-стадия (страница отсутствует)"/>
              </a:rPr>
              <a:t>Дауэр-стадия</a:t>
            </a:r>
            <a:r>
              <a:rPr lang="ru-RU" dirty="0" smtClean="0"/>
              <a:t> — видоизменённая третья </a:t>
            </a:r>
            <a:r>
              <a:rPr lang="ru-RU" dirty="0" err="1" smtClean="0"/>
              <a:t>ювенильная</a:t>
            </a:r>
            <a:r>
              <a:rPr lang="ru-RU" dirty="0" smtClean="0"/>
              <a:t> стадия, играющая </a:t>
            </a:r>
            <a:r>
              <a:rPr lang="ru-RU" dirty="0" err="1" smtClean="0"/>
              <a:t>расселительную</a:t>
            </a:r>
            <a:r>
              <a:rPr lang="ru-RU" dirty="0" smtClean="0"/>
              <a:t> роль и переживающая неблагоприятные условия среды.</a:t>
            </a:r>
            <a:endParaRPr lang="ru-RU" dirty="0"/>
          </a:p>
        </p:txBody>
      </p:sp>
      <p:pic>
        <p:nvPicPr>
          <p:cNvPr id="20482" name="Picture 2" descr="C:\Users\admin\Desktop\Подготовит. курсы\Программа\Фото\Паразитология\НЕматоды.png"/>
          <p:cNvPicPr>
            <a:picLocks noGrp="1" noChangeAspect="1" noChangeArrowheads="1"/>
          </p:cNvPicPr>
          <p:nvPr>
            <p:ph sz="quarter" idx="1"/>
          </p:nvPr>
        </p:nvPicPr>
        <p:blipFill>
          <a:blip r:embed="rId10"/>
          <a:srcRect/>
          <a:stretch>
            <a:fillRect/>
          </a:stretch>
        </p:blipFill>
        <p:spPr bwMode="auto">
          <a:xfrm>
            <a:off x="428597" y="428625"/>
            <a:ext cx="1928826" cy="62150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Подготовит. курсы\Программа\Фото\Паразитология\Аскарида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Подготовит. курсы\Программа\Фото\Паразитология\Аскарида3.jpg"/>
          <p:cNvPicPr>
            <a:picLocks noChangeAspect="1" noChangeArrowheads="1"/>
          </p:cNvPicPr>
          <p:nvPr/>
        </p:nvPicPr>
        <p:blipFill>
          <a:blip r:embed="rId2"/>
          <a:srcRect/>
          <a:stretch>
            <a:fillRect/>
          </a:stretch>
        </p:blipFill>
        <p:spPr bwMode="auto">
          <a:xfrm>
            <a:off x="357158" y="285704"/>
            <a:ext cx="8382000" cy="657229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Подготовит. курсы\Программа\Фото\Паразитология\Аскарида5.jpg"/>
          <p:cNvPicPr>
            <a:picLocks noChangeAspect="1" noChangeArrowheads="1"/>
          </p:cNvPicPr>
          <p:nvPr/>
        </p:nvPicPr>
        <p:blipFill>
          <a:blip r:embed="rId2"/>
          <a:srcRect/>
          <a:stretch>
            <a:fillRect/>
          </a:stretch>
        </p:blipFill>
        <p:spPr bwMode="auto">
          <a:xfrm>
            <a:off x="214281" y="160711"/>
            <a:ext cx="8739249" cy="669728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esktop\Подготовит. курсы\Программа\Фото\Паразитология\Аскарида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min\Desktop\Подготовит. курсы\Программа\Фото\Паразитология\Ришт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2528"/>
          </a:xfrm>
        </p:spPr>
        <p:txBody>
          <a:bodyPr>
            <a:normAutofit fontScale="90000"/>
          </a:bodyPr>
          <a:lstStyle/>
          <a:p>
            <a:endParaRPr lang="ru-RU" dirty="0"/>
          </a:p>
        </p:txBody>
      </p:sp>
      <p:sp>
        <p:nvSpPr>
          <p:cNvPr id="3" name="Содержимое 2"/>
          <p:cNvSpPr>
            <a:spLocks noGrp="1"/>
          </p:cNvSpPr>
          <p:nvPr>
            <p:ph sz="quarter" idx="1"/>
          </p:nvPr>
        </p:nvSpPr>
        <p:spPr>
          <a:xfrm>
            <a:off x="142844" y="357166"/>
            <a:ext cx="8715436" cy="6500834"/>
          </a:xfrm>
        </p:spPr>
        <p:txBody>
          <a:bodyPr>
            <a:normAutofit fontScale="85000" lnSpcReduction="20000"/>
          </a:bodyPr>
          <a:lstStyle/>
          <a:p>
            <a:pPr algn="ctr">
              <a:buNone/>
            </a:pPr>
            <a:r>
              <a:rPr lang="ru-RU" b="1" dirty="0" smtClean="0">
                <a:solidFill>
                  <a:schemeClr val="accent1">
                    <a:lumMod val="75000"/>
                  </a:schemeClr>
                </a:solidFill>
              </a:rPr>
              <a:t>Профилактика </a:t>
            </a:r>
            <a:r>
              <a:rPr lang="ru-RU" b="1" dirty="0" err="1" smtClean="0">
                <a:solidFill>
                  <a:schemeClr val="accent1">
                    <a:lumMod val="75000"/>
                  </a:schemeClr>
                </a:solidFill>
              </a:rPr>
              <a:t>дракункулеза</a:t>
            </a:r>
            <a:r>
              <a:rPr lang="ru-RU" b="1" dirty="0" smtClean="0">
                <a:solidFill>
                  <a:schemeClr val="accent1">
                    <a:lumMod val="75000"/>
                  </a:schemeClr>
                </a:solidFill>
              </a:rPr>
              <a:t> </a:t>
            </a:r>
          </a:p>
          <a:p>
            <a:pPr algn="just">
              <a:buNone/>
            </a:pPr>
            <a:r>
              <a:rPr lang="ru-RU" dirty="0" smtClean="0"/>
              <a:t>Несмотря на то, что для нашего региона с холодным климатом </a:t>
            </a:r>
            <a:r>
              <a:rPr lang="ru-RU" dirty="0" err="1" smtClean="0"/>
              <a:t>дракункулез</a:t>
            </a:r>
            <a:r>
              <a:rPr lang="ru-RU" dirty="0" smtClean="0"/>
              <a:t> не является типичным заболеванием, многие туристы в курортных и жарких странах должны знать о профилактических мерах. Благодаря им можно избежать рисков заражения червями риштами и не стать источником гельминтоза. Так как источником инфекции становится вода и речные жители, стоит оказать от употребления блюд такого рода и пить только </a:t>
            </a:r>
            <a:r>
              <a:rPr lang="ru-RU" dirty="0" err="1" smtClean="0"/>
              <a:t>бутилированную</a:t>
            </a:r>
            <a:r>
              <a:rPr lang="ru-RU" dirty="0" smtClean="0"/>
              <a:t> воду. </a:t>
            </a:r>
          </a:p>
          <a:p>
            <a:pPr algn="just">
              <a:buNone/>
            </a:pPr>
            <a:r>
              <a:rPr lang="ru-RU" dirty="0" smtClean="0"/>
              <a:t>Перед государственными органами стоят такие задачи: </a:t>
            </a:r>
          </a:p>
          <a:p>
            <a:pPr algn="just"/>
            <a:r>
              <a:rPr lang="ru-RU" dirty="0" smtClean="0"/>
              <a:t>Ведение просветительных бесед и работ с малограмотным и неосведомленным населением жарких стран. </a:t>
            </a:r>
          </a:p>
          <a:p>
            <a:pPr algn="just"/>
            <a:r>
              <a:rPr lang="ru-RU" dirty="0" smtClean="0"/>
              <a:t>Охрана и контроль над чистотой водоемов. Отказ от купания в потенциально опасных водоемах. Фильтрация и дезинфекция воды, которую употребляет население. </a:t>
            </a:r>
          </a:p>
          <a:p>
            <a:pPr algn="just"/>
            <a:r>
              <a:rPr lang="ru-RU" dirty="0" smtClean="0"/>
              <a:t>В странах со слаборазвитой инфраструктурой и низким уровнем развития </a:t>
            </a:r>
            <a:r>
              <a:rPr lang="ru-RU" dirty="0" err="1" smtClean="0"/>
              <a:t>дракункулез</a:t>
            </a:r>
            <a:r>
              <a:rPr lang="ru-RU" dirty="0" smtClean="0"/>
              <a:t> является привычным заболеванием. Ришта провоцирует развитие серьезных последствий и тяжелой картины симптомов, большинство зараженных людей страдают от абсцессов. Поэтому современная медицина предполагает как консервативные методы лечения, так и </a:t>
            </a:r>
            <a:r>
              <a:rPr lang="ru-RU" smtClean="0"/>
              <a:t>хирургическое </a:t>
            </a:r>
            <a:r>
              <a:rPr lang="ru-RU" smtClean="0"/>
              <a:t>удаление ришты</a:t>
            </a:r>
            <a:r>
              <a:rPr lang="ru-RU" dirty="0" smtClean="0"/>
              <a:t>.</a:t>
            </a:r>
            <a:br>
              <a:rPr lang="ru-RU" dirty="0" smtClean="0"/>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Подготовит. курсы\Программа\Фото\Паразитология\Задачи гельминтологии.jpg"/>
          <p:cNvPicPr>
            <a:picLocks noChangeAspect="1" noChangeArrowheads="1"/>
          </p:cNvPicPr>
          <p:nvPr/>
        </p:nvPicPr>
        <p:blipFill>
          <a:blip r:embed="rId2"/>
          <a:srcRect/>
          <a:stretch>
            <a:fillRect/>
          </a:stretch>
        </p:blipFill>
        <p:spPr bwMode="auto">
          <a:xfrm>
            <a:off x="117517" y="142852"/>
            <a:ext cx="8908966" cy="65722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Подготовит. курсы\Программа\Фото\Паразитология\Плоские черви.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b="1" dirty="0" smtClean="0">
                <a:solidFill>
                  <a:srgbClr val="0070C0"/>
                </a:solidFill>
                <a:effectLst>
                  <a:outerShdw blurRad="38100" dist="38100" dir="2700000" algn="tl">
                    <a:srgbClr val="000000">
                      <a:alpha val="43137"/>
                    </a:srgbClr>
                  </a:outerShdw>
                </a:effectLst>
              </a:rPr>
              <a:t>Тип Плоские черви (</a:t>
            </a:r>
            <a:r>
              <a:rPr lang="en-US" b="1" dirty="0" err="1" smtClean="0">
                <a:solidFill>
                  <a:srgbClr val="0070C0"/>
                </a:solidFill>
                <a:effectLst>
                  <a:outerShdw blurRad="38100" dist="38100" dir="2700000" algn="tl">
                    <a:srgbClr val="000000">
                      <a:alpha val="43137"/>
                    </a:srgbClr>
                  </a:outerShdw>
                </a:effectLst>
              </a:rPr>
              <a:t>Plathelminthes</a:t>
            </a:r>
            <a:r>
              <a:rPr lang="en-US" b="1" dirty="0" smtClean="0">
                <a:solidFill>
                  <a:srgbClr val="0070C0"/>
                </a:solidFill>
                <a:effectLst>
                  <a:outerShdw blurRad="38100" dist="38100" dir="2700000" algn="tl">
                    <a:srgbClr val="000000">
                      <a:alpha val="43137"/>
                    </a:srgbClr>
                  </a:outerShdw>
                </a:effectLst>
              </a:rPr>
              <a:t>)</a:t>
            </a:r>
            <a:endParaRPr lang="ru-RU" b="1" dirty="0">
              <a:solidFill>
                <a:srgbClr val="0070C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0" y="785794"/>
            <a:ext cx="8715404" cy="6072206"/>
          </a:xfrm>
        </p:spPr>
        <p:txBody>
          <a:bodyPr>
            <a:normAutofit fontScale="77500" lnSpcReduction="20000"/>
          </a:bodyPr>
          <a:lstStyle/>
          <a:p>
            <a:pPr algn="just" fontAlgn="base"/>
            <a:r>
              <a:rPr lang="ru-RU" dirty="0" smtClean="0"/>
              <a:t>Плоские черви паразиты являются представителями группы трехслойных животных. Помимо энто- и эктодермы глисты-зародыши имеют третий зародышевый листок, называемый мезодерма. Эти три листка во время развития червя участвуют в формировании его органов и тканей.</a:t>
            </a:r>
          </a:p>
          <a:p>
            <a:pPr algn="just" fontAlgn="base"/>
            <a:r>
              <a:rPr lang="ru-RU" dirty="0" smtClean="0">
                <a:solidFill>
                  <a:srgbClr val="C00000"/>
                </a:solidFill>
              </a:rPr>
              <a:t>Главной характеристикой </a:t>
            </a:r>
            <a:r>
              <a:rPr lang="ru-RU" dirty="0" smtClean="0"/>
              <a:t>организма считается</a:t>
            </a:r>
            <a:r>
              <a:rPr lang="en-US" dirty="0" smtClean="0"/>
              <a:t> </a:t>
            </a:r>
            <a:r>
              <a:rPr lang="ru-RU" dirty="0" smtClean="0">
                <a:solidFill>
                  <a:srgbClr val="C00000"/>
                </a:solidFill>
              </a:rPr>
              <a:t>двусторонняя симметрия</a:t>
            </a:r>
            <a:r>
              <a:rPr lang="ru-RU" dirty="0" smtClean="0"/>
              <a:t>. Их тело имеет лентовидную либо листовидную форму, оно всегда сплющено, именно поэтому данный тип и имеет такое название.</a:t>
            </a:r>
          </a:p>
          <a:p>
            <a:pPr algn="just" fontAlgn="base"/>
            <a:r>
              <a:rPr lang="ru-RU" dirty="0" smtClean="0"/>
              <a:t>Тело покрывает кожно-мускульный мешок, который состоит из сплошных слоев мышц и слоя эпителия. Сокращение мускулов и обеспечивает движение плоских червей в характерной им форме.</a:t>
            </a:r>
          </a:p>
          <a:p>
            <a:pPr algn="just" fontAlgn="base"/>
            <a:r>
              <a:rPr lang="ru-RU" dirty="0" smtClean="0"/>
              <a:t>Центральная нервная система имеет достаточно простое строение. В ее состав входит головной парный нервный ганглий, а также отступающие от него нервные стволы, проходящие вдоль всего тела.</a:t>
            </a:r>
          </a:p>
          <a:p>
            <a:pPr algn="just" fontAlgn="base"/>
            <a:r>
              <a:rPr lang="ru-RU" dirty="0" smtClean="0"/>
              <a:t>От них ответвляется периферическая нервная система, представляющая собой нервные окончания, примыкающие к мускулатуре, коже и всем внутренним органам.</a:t>
            </a:r>
          </a:p>
          <a:p>
            <a:pPr algn="just" fontAlgn="base"/>
            <a:r>
              <a:rPr lang="ru-RU" dirty="0" smtClean="0"/>
              <a:t>Органы чувств лучше всего развиты у форм свободноживущего типа. На их головном конце имеются органы, отвечающие за равновесие, обоняние, а также зрение.</a:t>
            </a:r>
          </a:p>
          <a:p>
            <a:pPr algn="just" fontAlgn="base"/>
            <a:r>
              <a:rPr lang="ru-RU" dirty="0" smtClean="0"/>
              <a:t>Кровеносной и дыхательной системы они не имеют.</a:t>
            </a:r>
          </a:p>
          <a:p>
            <a:pPr algn="just" fontAlgn="base"/>
            <a:r>
              <a:rPr lang="ru-RU" dirty="0" smtClean="0"/>
              <a:t>Почти все паразитические плоские черви гермафродиты.</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Подготовит. курсы\Программа\Фото\Паразитология\Сосальщики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Подготовит. курсы\Программа\Фото\Паразитология\Печеночный сосальщи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quarter" idx="1"/>
          </p:nvPr>
        </p:nvSpPr>
        <p:spPr/>
        <p:txBody>
          <a:bodyPr>
            <a:normAutofit fontScale="70000" lnSpcReduction="20000"/>
          </a:bodyPr>
          <a:lstStyle/>
          <a:p>
            <a:r>
              <a:rPr lang="ru-RU" b="1" i="1" u="sng" dirty="0" smtClean="0">
                <a:solidFill>
                  <a:srgbClr val="C00000"/>
                </a:solidFill>
              </a:rPr>
              <a:t>Формы приспособления:</a:t>
            </a:r>
            <a:r>
              <a:rPr lang="ru-RU" dirty="0" smtClean="0">
                <a:solidFill>
                  <a:srgbClr val="C00000"/>
                </a:solidFill>
              </a:rPr>
              <a:t> </a:t>
            </a:r>
            <a:r>
              <a:rPr lang="ru-RU" dirty="0" smtClean="0"/>
              <a:t>появление оболочки, развитие присосок, </a:t>
            </a:r>
            <a:r>
              <a:rPr lang="ru-RU" dirty="0" err="1" smtClean="0"/>
              <a:t>шипиков</a:t>
            </a:r>
            <a:r>
              <a:rPr lang="ru-RU" dirty="0" smtClean="0"/>
              <a:t>, которыми червь прикрепляется к стенке слизистой оболочки кишечника, большая плодовитость.</a:t>
            </a:r>
          </a:p>
          <a:p>
            <a:r>
              <a:rPr lang="ru-RU" b="1" i="1" u="sng" dirty="0" smtClean="0">
                <a:solidFill>
                  <a:srgbClr val="C00000"/>
                </a:solidFill>
              </a:rPr>
              <a:t>Развитие:</a:t>
            </a:r>
            <a:r>
              <a:rPr lang="ru-RU" dirty="0" smtClean="0"/>
              <a:t> яйцо начинает развиваться только попав в воду, где из него выходит личинка, снабженная ресничками. Затем личинка внедряется в малого прудовика, здесь  личинка развивается. Затем личинка покидает тело моллюска и активно передвигается по воде. На этой стадии печеночный сосальщик прикрепляется к стеблям растений и покрывается толстой оболочкой, образуется циста. Проглоченная животным циста попадает в кишечник, оболочка цисты растворяется, и паразит проникает через кишечные вены в печень, где достигает половозрелого состояния. </a:t>
            </a:r>
          </a:p>
          <a:p>
            <a:r>
              <a:rPr lang="ru-RU" dirty="0" smtClean="0"/>
              <a:t>Человек может заразиться ими при употреблении сырой воды из водоема, овощей и фруктов, вымытых в этой воде. Основная профилактическая </a:t>
            </a:r>
            <a:r>
              <a:rPr lang="ru-RU" b="1" i="1" u="sng" dirty="0" smtClean="0"/>
              <a:t>мера борьбы</a:t>
            </a:r>
            <a:r>
              <a:rPr lang="ru-RU" dirty="0" smtClean="0"/>
              <a:t> - уничтожение в местных водоемах малого прудовика (промежуточного хозяина) химическими средствами, лечебными препаратами - со взрослой формой этого паразита.</a:t>
            </a:r>
            <a:r>
              <a:rPr lang="en-US" dirty="0" smtClean="0"/>
              <a:t/>
            </a:r>
            <a:br>
              <a:rPr lang="en-US" dirty="0" smtClean="0"/>
            </a:br>
            <a:r>
              <a:rPr lang="en-US" dirty="0" smtClean="0"/>
              <a:t/>
            </a:r>
            <a:br>
              <a:rPr lang="en-US" dirty="0" smtClean="0"/>
            </a:br>
            <a:endParaRPr lang="en-US" dirty="0" smtClean="0"/>
          </a:p>
          <a:p>
            <a:endParaRPr lang="ru-RU" dirty="0"/>
          </a:p>
        </p:txBody>
      </p:sp>
      <p:pic>
        <p:nvPicPr>
          <p:cNvPr id="6146" name="Picture 2" descr="C:\Users\admin\Desktop\Подготовит. курсы\Программа\Фото\Паразитология\Печеночный сосальщик5.jpg"/>
          <p:cNvPicPr>
            <a:picLocks noChangeAspect="1" noChangeArrowheads="1"/>
          </p:cNvPicPr>
          <p:nvPr/>
        </p:nvPicPr>
        <p:blipFill>
          <a:blip r:embed="rId2"/>
          <a:srcRect/>
          <a:stretch>
            <a:fillRect/>
          </a:stretch>
        </p:blipFill>
        <p:spPr bwMode="auto">
          <a:xfrm rot="5400000">
            <a:off x="4036238" y="2035960"/>
            <a:ext cx="6857998" cy="278608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TotalTime>
  <Words>1308</Words>
  <PresentationFormat>Экран (4:3)</PresentationFormat>
  <Paragraphs>54</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Эркер</vt:lpstr>
      <vt:lpstr>МЕДИЦИНСКАЯ ГЕЛЬМИНТОЛОГИЯ</vt:lpstr>
      <vt:lpstr>Слайд 2</vt:lpstr>
      <vt:lpstr>Слайд 3</vt:lpstr>
      <vt:lpstr>Слайд 4</vt:lpstr>
      <vt:lpstr>Слайд 5</vt:lpstr>
      <vt:lpstr>Тип Плоские черви (Plathelminthes)</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Заражение человека </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кру́глые че́рви (Nematoda)</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МЕДИЦИНСКАЯ ГЕЛЬМИНТОЛОГИЯ</dc:title>
  <dc:creator>admin</dc:creator>
  <cp:lastModifiedBy>admin</cp:lastModifiedBy>
  <cp:revision>16</cp:revision>
  <dcterms:created xsi:type="dcterms:W3CDTF">2018-03-18T16:43:02Z</dcterms:created>
  <dcterms:modified xsi:type="dcterms:W3CDTF">2020-05-08T17:16:23Z</dcterms:modified>
</cp:coreProperties>
</file>